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51"/>
  </p:notesMasterIdLst>
  <p:handoutMasterIdLst>
    <p:handoutMasterId r:id="rId52"/>
  </p:handoutMasterIdLst>
  <p:sldIdLst>
    <p:sldId id="271" r:id="rId3"/>
    <p:sldId id="272" r:id="rId4"/>
    <p:sldId id="276" r:id="rId5"/>
    <p:sldId id="283" r:id="rId6"/>
    <p:sldId id="284" r:id="rId7"/>
    <p:sldId id="285" r:id="rId8"/>
    <p:sldId id="287" r:id="rId9"/>
    <p:sldId id="288" r:id="rId10"/>
    <p:sldId id="290" r:id="rId11"/>
    <p:sldId id="291" r:id="rId12"/>
    <p:sldId id="294" r:id="rId13"/>
    <p:sldId id="295" r:id="rId14"/>
    <p:sldId id="296" r:id="rId15"/>
    <p:sldId id="298" r:id="rId16"/>
    <p:sldId id="299" r:id="rId17"/>
    <p:sldId id="301" r:id="rId18"/>
    <p:sldId id="302" r:id="rId19"/>
    <p:sldId id="303" r:id="rId20"/>
    <p:sldId id="305" r:id="rId21"/>
    <p:sldId id="307" r:id="rId22"/>
    <p:sldId id="308" r:id="rId23"/>
    <p:sldId id="309" r:id="rId24"/>
    <p:sldId id="310" r:id="rId25"/>
    <p:sldId id="311" r:id="rId26"/>
    <p:sldId id="312" r:id="rId27"/>
    <p:sldId id="313" r:id="rId28"/>
    <p:sldId id="314" r:id="rId29"/>
    <p:sldId id="315" r:id="rId30"/>
    <p:sldId id="316" r:id="rId31"/>
    <p:sldId id="317" r:id="rId32"/>
    <p:sldId id="320" r:id="rId33"/>
    <p:sldId id="322" r:id="rId34"/>
    <p:sldId id="323" r:id="rId35"/>
    <p:sldId id="324" r:id="rId36"/>
    <p:sldId id="325" r:id="rId37"/>
    <p:sldId id="326" r:id="rId38"/>
    <p:sldId id="328" r:id="rId39"/>
    <p:sldId id="337" r:id="rId40"/>
    <p:sldId id="338" r:id="rId41"/>
    <p:sldId id="339" r:id="rId42"/>
    <p:sldId id="340" r:id="rId43"/>
    <p:sldId id="341" r:id="rId44"/>
    <p:sldId id="342" r:id="rId45"/>
    <p:sldId id="344" r:id="rId46"/>
    <p:sldId id="345" r:id="rId47"/>
    <p:sldId id="346" r:id="rId48"/>
    <p:sldId id="347" r:id="rId49"/>
    <p:sldId id="348"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notesViewPr>
    <p:cSldViewPr snapToGrid="0">
      <p:cViewPr varScale="1">
        <p:scale>
          <a:sx n="65" d="100"/>
          <a:sy n="65" d="100"/>
        </p:scale>
        <p:origin x="278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A45BA1-980A-4507-BE5A-5C1E7C2FFD8F}" type="datetimeFigureOut">
              <a:rPr lang="en-US"/>
              <a:t>9/16/2014</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E03411-58E2-43FD-AE1D-AD77DFF8CB20}" type="slidenum">
              <a:rPr/>
              <a:t>‹#›</a:t>
            </a:fld>
            <a:endParaRPr/>
          </a:p>
        </p:txBody>
      </p:sp>
    </p:spTree>
    <p:extLst>
      <p:ext uri="{BB962C8B-B14F-4D97-AF65-F5344CB8AC3E}">
        <p14:creationId xmlns:p14="http://schemas.microsoft.com/office/powerpoint/2010/main" val="18819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A3416D-7FED-43BC-AA7C-D92DBA01ED64}" type="datetimeFigureOut">
              <a:rPr lang="en-US"/>
              <a:t>9/16/2014</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DC57A8-AE18-4654-B6AF-04B3577165BE}" type="slidenum">
              <a:rPr/>
              <a:t>‹#›</a:t>
            </a:fld>
            <a:endParaRPr/>
          </a:p>
        </p:txBody>
      </p:sp>
    </p:spTree>
    <p:extLst>
      <p:ext uri="{BB962C8B-B14F-4D97-AF65-F5344CB8AC3E}">
        <p14:creationId xmlns:p14="http://schemas.microsoft.com/office/powerpoint/2010/main" val="258139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04592BD-A84E-44A3-8DF7-E6ED0C1DA784}" type="slidenum">
              <a:rPr lang="en-US" smtClean="0"/>
              <a:pPr/>
              <a:t>1</a:t>
            </a:fld>
            <a:endParaRPr lang="en-US"/>
          </a:p>
        </p:txBody>
      </p:sp>
    </p:spTree>
    <p:extLst>
      <p:ext uri="{BB962C8B-B14F-4D97-AF65-F5344CB8AC3E}">
        <p14:creationId xmlns:p14="http://schemas.microsoft.com/office/powerpoint/2010/main" val="2115436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40EB05B-F05A-4415-A873-CB1C29E0642F}" type="slidenum">
              <a:rPr lang="en-US" smtClean="0"/>
              <a:pPr/>
              <a:t>25</a:t>
            </a:fld>
            <a:endParaRPr lang="en-US" smtClean="0"/>
          </a:p>
        </p:txBody>
      </p:sp>
      <p:sp>
        <p:nvSpPr>
          <p:cNvPr id="808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09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23308937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65611" y="1752600"/>
            <a:ext cx="6858002" cy="1828800"/>
          </a:xfrm>
        </p:spPr>
        <p:txBody>
          <a:bodyPr anchor="b">
            <a:normAutofit/>
          </a:bodyPr>
          <a:lstStyle>
            <a:lvl1pPr algn="l">
              <a:defRPr sz="5400"/>
            </a:lvl1pPr>
          </a:lstStyle>
          <a:p>
            <a:r>
              <a:rPr lang="en-US" smtClean="0"/>
              <a:t>Click to edit Master title style</a:t>
            </a:r>
            <a:endParaRPr/>
          </a:p>
        </p:txBody>
      </p:sp>
      <p:sp>
        <p:nvSpPr>
          <p:cNvPr id="3" name="Subtitle 2"/>
          <p:cNvSpPr>
            <a:spLocks noGrp="1"/>
          </p:cNvSpPr>
          <p:nvPr>
            <p:ph type="subTitle" idx="1"/>
          </p:nvPr>
        </p:nvSpPr>
        <p:spPr>
          <a:xfrm>
            <a:off x="4265610" y="3733800"/>
            <a:ext cx="6858002" cy="914400"/>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a:p>
        </p:txBody>
      </p:sp>
    </p:spTree>
    <p:extLst>
      <p:ext uri="{BB962C8B-B14F-4D97-AF65-F5344CB8AC3E}">
        <p14:creationId xmlns:p14="http://schemas.microsoft.com/office/powerpoint/2010/main" val="298120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hree Pictures with Caption">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4CF99945-0A15-4715-AB6C-F5E56CF20F70}" type="datetimeFigureOut">
              <a:rPr lang="en-US"/>
              <a:pPr/>
              <a:t>9/16/2014</a:t>
            </a:fld>
            <a:endParaRPr/>
          </a:p>
        </p:txBody>
      </p:sp>
      <p:sp>
        <p:nvSpPr>
          <p:cNvPr id="7" name="Footer Placeholder 6"/>
          <p:cNvSpPr>
            <a:spLocks noGrp="1"/>
          </p:cNvSpPr>
          <p:nvPr>
            <p:ph type="ftr" sz="quarter" idx="11"/>
          </p:nvPr>
        </p:nvSpPr>
        <p:spPr/>
        <p:txBody>
          <a:bodyPr/>
          <a:lstStyle/>
          <a:p>
            <a:endParaRP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grpSp>
        <p:nvGrpSpPr>
          <p:cNvPr id="84" name="Group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97" name="Picture Placeholder 33"/>
          <p:cNvSpPr>
            <a:spLocks noGrp="1"/>
          </p:cNvSpPr>
          <p:nvPr>
            <p:ph type="pic" sz="quarter" idx="17"/>
          </p:nvPr>
        </p:nvSpPr>
        <p:spPr>
          <a:xfrm>
            <a:off x="840795" y="1020193"/>
            <a:ext cx="3886200" cy="4572000"/>
          </a:xfrm>
          <a:solidFill>
            <a:schemeClr val="bg2"/>
          </a:solidFill>
          <a:ln w="38100">
            <a:solidFill>
              <a:schemeClr val="bg1"/>
            </a:solidFill>
          </a:ln>
        </p:spPr>
        <p:txBody>
          <a:bodyPr/>
          <a:lstStyle>
            <a:lvl1pPr marL="0" indent="0" algn="ctr">
              <a:buNone/>
              <a:defRPr/>
            </a:lvl1pPr>
          </a:lstStyle>
          <a:p>
            <a:r>
              <a:rPr lang="en-US" smtClean="0"/>
              <a:t>Click icon to add picture</a:t>
            </a:r>
            <a:endParaRPr/>
          </a:p>
        </p:txBody>
      </p:sp>
      <p:grpSp>
        <p:nvGrpSpPr>
          <p:cNvPr id="98" name="Group 97"/>
          <p:cNvGrpSpPr/>
          <p:nvPr/>
        </p:nvGrpSpPr>
        <p:grpSpPr>
          <a:xfrm>
            <a:off x="5322489" y="319177"/>
            <a:ext cx="3389607" cy="2710838"/>
            <a:chOff x="895350" y="3313113"/>
            <a:chExt cx="3613151" cy="2790825"/>
          </a:xfrm>
          <a:solidFill>
            <a:schemeClr val="tx1">
              <a:lumMod val="50000"/>
            </a:schemeClr>
          </a:solidFill>
        </p:grpSpPr>
        <p:sp>
          <p:nvSpPr>
            <p:cNvPr id="99"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0"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11" name="Picture Placeholder 33"/>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a:lstStyle>
            <a:lvl1pPr marL="0" indent="0" algn="ctr">
              <a:buNone/>
              <a:defRPr/>
            </a:lvl1pPr>
          </a:lstStyle>
          <a:p>
            <a:r>
              <a:rPr lang="en-US" smtClean="0"/>
              <a:t>Click icon to add picture</a:t>
            </a:r>
            <a:endParaRPr/>
          </a:p>
        </p:txBody>
      </p:sp>
      <p:grpSp>
        <p:nvGrpSpPr>
          <p:cNvPr id="112" name="Group 111"/>
          <p:cNvGrpSpPr/>
          <p:nvPr/>
        </p:nvGrpSpPr>
        <p:grpSpPr>
          <a:xfrm>
            <a:off x="5322489" y="3436140"/>
            <a:ext cx="3389607" cy="2710838"/>
            <a:chOff x="895350" y="3313113"/>
            <a:chExt cx="3613151" cy="2790825"/>
          </a:xfrm>
          <a:solidFill>
            <a:schemeClr val="tx1">
              <a:lumMod val="50000"/>
            </a:schemeClr>
          </a:solidFill>
        </p:grpSpPr>
        <p:sp>
          <p:nvSpPr>
            <p:cNvPr id="11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25" name="Picture Placeholder 33"/>
          <p:cNvSpPr>
            <a:spLocks noGrp="1" noChangeAspect="1"/>
          </p:cNvSpPr>
          <p:nvPr>
            <p:ph type="pic" sz="quarter" idx="19"/>
          </p:nvPr>
        </p:nvSpPr>
        <p:spPr>
          <a:xfrm>
            <a:off x="5546780" y="3646566"/>
            <a:ext cx="2993366" cy="2305338"/>
          </a:xfrm>
          <a:solidFill>
            <a:schemeClr val="bg2"/>
          </a:solidFill>
          <a:ln w="38100">
            <a:solidFill>
              <a:schemeClr val="bg1"/>
            </a:solidFill>
          </a:ln>
        </p:spPr>
        <p:txBody>
          <a:bodyPr/>
          <a:lstStyle>
            <a:lvl1pPr marL="0" indent="0" algn="ctr">
              <a:buNone/>
              <a:defRPr/>
            </a:lvl1pPr>
          </a:lstStyle>
          <a:p>
            <a:r>
              <a:rPr lang="en-US" smtClean="0"/>
              <a:t>Click icon to add picture</a:t>
            </a:r>
            <a:endParaRPr/>
          </a:p>
        </p:txBody>
      </p:sp>
      <p:sp>
        <p:nvSpPr>
          <p:cNvPr id="126" name="Text Placeholder 3"/>
          <p:cNvSpPr>
            <a:spLocks noGrp="1"/>
          </p:cNvSpPr>
          <p:nvPr>
            <p:ph type="body" sz="half" idx="21"/>
          </p:nvPr>
        </p:nvSpPr>
        <p:spPr>
          <a:xfrm>
            <a:off x="9066214" y="2048893"/>
            <a:ext cx="2286000" cy="2514599"/>
          </a:xfrm>
        </p:spPr>
        <p:txBody>
          <a:bodyPr anchor="ct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78742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11732" y="1330347"/>
            <a:ext cx="3840480" cy="2103120"/>
          </a:xfrm>
        </p:spPr>
        <p:txBody>
          <a:bodyPr anchor="b">
            <a:normAutofit/>
          </a:bodyPr>
          <a:lstStyle>
            <a:lvl1pPr>
              <a:defRPr sz="3600"/>
            </a:lvl1pPr>
          </a:lstStyle>
          <a:p>
            <a:r>
              <a:rPr lang="en-US" smtClean="0"/>
              <a:t>Click to edit Master title style</a:t>
            </a:r>
            <a:endParaRPr/>
          </a:p>
        </p:txBody>
      </p:sp>
      <p:sp>
        <p:nvSpPr>
          <p:cNvPr id="3" name="Content Placeholder 2"/>
          <p:cNvSpPr>
            <a:spLocks noGrp="1"/>
          </p:cNvSpPr>
          <p:nvPr>
            <p:ph idx="1"/>
          </p:nvPr>
        </p:nvSpPr>
        <p:spPr>
          <a:xfrm>
            <a:off x="836613" y="914400"/>
            <a:ext cx="6172201" cy="50292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7511732" y="3555523"/>
            <a:ext cx="3840480" cy="238807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075611" y="6019801"/>
            <a:ext cx="1396260" cy="228600"/>
          </a:xfrm>
        </p:spPr>
        <p:txBody>
          <a:bodyPr/>
          <a:lstStyle/>
          <a:p>
            <a:fld id="{4CF99945-0A15-4715-AB6C-F5E56CF20F70}" type="datetimeFigureOut">
              <a:rPr lang="en-US"/>
              <a:t>9/16/2014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a:xfrm>
            <a:off x="1065213" y="6019801"/>
            <a:ext cx="762000" cy="228600"/>
          </a:xfrm>
        </p:spPr>
        <p:txBody>
          <a:bodyPr/>
          <a:lstStyle>
            <a:lvl1pPr algn="l">
              <a:defRPr/>
            </a:lvl1pPr>
          </a:lstStyle>
          <a:p>
            <a:fld id="{022B156B-59AE-415F-B24B-8756D48BB977}" type="slidenum">
              <a:rPr/>
              <a:pPr/>
              <a:t>‹#›</a:t>
            </a:fld>
            <a:endParaRPr/>
          </a:p>
        </p:txBody>
      </p:sp>
    </p:spTree>
    <p:extLst>
      <p:ext uri="{BB962C8B-B14F-4D97-AF65-F5344CB8AC3E}">
        <p14:creationId xmlns:p14="http://schemas.microsoft.com/office/powerpoint/2010/main" val="123976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595546" y="781398"/>
            <a:ext cx="6433398" cy="5053665"/>
            <a:chOff x="5162444" y="781398"/>
            <a:chExt cx="6433398" cy="5053665"/>
          </a:xfrm>
        </p:grpSpPr>
        <p:sp>
          <p:nvSpPr>
            <p:cNvPr id="9" name="Freeform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0" name="Freeform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nvGrpSpPr>
            <p:cNvPr id="11" name="Group 10"/>
            <p:cNvGrpSpPr/>
            <p:nvPr/>
          </p:nvGrpSpPr>
          <p:grpSpPr>
            <a:xfrm>
              <a:off x="5814205" y="859113"/>
              <a:ext cx="5129146" cy="4880471"/>
              <a:chOff x="7856559" y="859113"/>
              <a:chExt cx="3086791" cy="4880471"/>
            </a:xfrm>
          </p:grpSpPr>
          <p:sp>
            <p:nvSpPr>
              <p:cNvPr id="20" name="Freeform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1" name="Freeform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12" name="Freeform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3" name="Freeform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4" name="Freeform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5" name="Freeform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6" name="Freeform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7" name="Freeform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8" name="Freeform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9" name="Freeform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2" name="Title 1"/>
          <p:cNvSpPr>
            <a:spLocks noGrp="1"/>
          </p:cNvSpPr>
          <p:nvPr>
            <p:ph type="title"/>
          </p:nvPr>
        </p:nvSpPr>
        <p:spPr>
          <a:xfrm>
            <a:off x="7492891" y="1330347"/>
            <a:ext cx="3840480" cy="2103120"/>
          </a:xfrm>
        </p:spPr>
        <p:txBody>
          <a:bodyPr anchor="b">
            <a:normAutofit/>
          </a:bodyPr>
          <a:lstStyle>
            <a:lvl1pPr>
              <a:defRPr sz="3600"/>
            </a:lvl1pPr>
          </a:lstStyle>
          <a:p>
            <a:r>
              <a:rPr lang="en-US" smtClean="0"/>
              <a:t>Click to edit Master title style</a:t>
            </a:r>
            <a:endParaRPr/>
          </a:p>
        </p:txBody>
      </p:sp>
      <p:sp>
        <p:nvSpPr>
          <p:cNvPr id="3" name="Picture Placeholder 2"/>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7492891" y="3555521"/>
            <a:ext cx="3840480" cy="216851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F99945-0A15-4715-AB6C-F5E56CF20F70}" type="datetimeFigureOut">
              <a:rPr lang="en-US"/>
              <a:t>9/16/2014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Tree>
    <p:extLst>
      <p:ext uri="{BB962C8B-B14F-4D97-AF65-F5344CB8AC3E}">
        <p14:creationId xmlns:p14="http://schemas.microsoft.com/office/powerpoint/2010/main" val="265957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4CF99945-0A15-4715-AB6C-F5E56CF20F70}" type="datetimeFigureOut">
              <a:rPr lang="en-US"/>
              <a:t>9/16/2014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Tree>
    <p:extLst>
      <p:ext uri="{BB962C8B-B14F-4D97-AF65-F5344CB8AC3E}">
        <p14:creationId xmlns:p14="http://schemas.microsoft.com/office/powerpoint/2010/main" val="244793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24268" y="304800"/>
            <a:ext cx="1729531" cy="56769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838199" y="304800"/>
            <a:ext cx="8633671" cy="5676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4CF99945-0A15-4715-AB6C-F5E56CF20F70}" type="datetimeFigureOut">
              <a:rPr lang="en-US"/>
              <a:t>9/16/2014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Tree>
    <p:extLst>
      <p:ext uri="{BB962C8B-B14F-4D97-AF65-F5344CB8AC3E}">
        <p14:creationId xmlns:p14="http://schemas.microsoft.com/office/powerpoint/2010/main" val="420580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4CF99945-0A15-4715-AB6C-F5E56CF20F70}" type="datetimeFigureOut">
              <a:rPr lang="en-US"/>
              <a:t>9/16/2014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Tree>
    <p:extLst>
      <p:ext uri="{BB962C8B-B14F-4D97-AF65-F5344CB8AC3E}">
        <p14:creationId xmlns:p14="http://schemas.microsoft.com/office/powerpoint/2010/main" val="33963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5613" y="1828800"/>
            <a:ext cx="6858002" cy="1828800"/>
          </a:xfrm>
        </p:spPr>
        <p:txBody>
          <a:bodyPr anchor="b">
            <a:normAutofit/>
          </a:bodyPr>
          <a:lstStyle>
            <a:lvl1pPr>
              <a:defRPr sz="4400"/>
            </a:lvl1pPr>
          </a:lstStyle>
          <a:p>
            <a:r>
              <a:rPr lang="en-US" smtClean="0"/>
              <a:t>Click to edit Master title style</a:t>
            </a:r>
            <a:endParaRPr/>
          </a:p>
        </p:txBody>
      </p:sp>
      <p:sp>
        <p:nvSpPr>
          <p:cNvPr id="3" name="Text Placeholder 2"/>
          <p:cNvSpPr>
            <a:spLocks noGrp="1"/>
          </p:cNvSpPr>
          <p:nvPr>
            <p:ph type="body" idx="1"/>
          </p:nvPr>
        </p:nvSpPr>
        <p:spPr>
          <a:xfrm>
            <a:off x="4265610" y="3733800"/>
            <a:ext cx="6858002" cy="914400"/>
          </a:xfrm>
        </p:spPr>
        <p:txBody>
          <a:bodyPr/>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2292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065212" y="1825625"/>
            <a:ext cx="4954588" cy="41879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172200" y="1825625"/>
            <a:ext cx="4951414" cy="41879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4CF99945-0A15-4715-AB6C-F5E56CF20F70}" type="datetimeFigureOut">
              <a:rPr lang="en-US"/>
              <a:t>9/16/2014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Tree>
    <p:extLst>
      <p:ext uri="{BB962C8B-B14F-4D97-AF65-F5344CB8AC3E}">
        <p14:creationId xmlns:p14="http://schemas.microsoft.com/office/powerpoint/2010/main" val="297275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069848"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9848" y="2505075"/>
            <a:ext cx="4956048" cy="3476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172200"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4956048" cy="3476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4CF99945-0A15-4715-AB6C-F5E56CF20F70}" type="datetimeFigureOut">
              <a:rPr lang="en-US"/>
              <a:t>9/16/2014</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022B156B-59AE-415F-B24B-8756D48BB977}" type="slidenum">
              <a:rPr/>
              <a:t>‹#›</a:t>
            </a:fld>
            <a:endParaRPr/>
          </a:p>
        </p:txBody>
      </p:sp>
    </p:spTree>
    <p:extLst>
      <p:ext uri="{BB962C8B-B14F-4D97-AF65-F5344CB8AC3E}">
        <p14:creationId xmlns:p14="http://schemas.microsoft.com/office/powerpoint/2010/main" val="231857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4CF99945-0A15-4715-AB6C-F5E56CF20F70}" type="datetimeFigureOut">
              <a:rPr lang="en-US"/>
              <a:t>9/16/2014</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022B156B-59AE-415F-B24B-8756D48BB977}" type="slidenum">
              <a:rPr/>
              <a:t>‹#›</a:t>
            </a:fld>
            <a:endParaRPr/>
          </a:p>
        </p:txBody>
      </p:sp>
    </p:spTree>
    <p:extLst>
      <p:ext uri="{BB962C8B-B14F-4D97-AF65-F5344CB8AC3E}">
        <p14:creationId xmlns:p14="http://schemas.microsoft.com/office/powerpoint/2010/main" val="351281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F99945-0A15-4715-AB6C-F5E56CF20F70}" type="datetimeFigureOut">
              <a:rPr lang="en-US"/>
              <a:t>9/16/2014</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022B156B-59AE-415F-B24B-8756D48BB977}" type="slidenum">
              <a:rPr/>
              <a:t>‹#›</a:t>
            </a:fld>
            <a:endParaRPr/>
          </a:p>
        </p:txBody>
      </p:sp>
    </p:spTree>
    <p:extLst>
      <p:ext uri="{BB962C8B-B14F-4D97-AF65-F5344CB8AC3E}">
        <p14:creationId xmlns:p14="http://schemas.microsoft.com/office/powerpoint/2010/main" val="84787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4CF99945-0A15-4715-AB6C-F5E56CF20F70}" type="datetimeFigureOut">
              <a:rPr lang="en-US"/>
              <a:pPr/>
              <a:t>9/16/2014</a:t>
            </a:fld>
            <a:endParaRPr/>
          </a:p>
        </p:txBody>
      </p:sp>
      <p:sp>
        <p:nvSpPr>
          <p:cNvPr id="7" name="Footer Placeholder 6"/>
          <p:cNvSpPr>
            <a:spLocks noGrp="1"/>
          </p:cNvSpPr>
          <p:nvPr>
            <p:ph type="ftr" sz="quarter" idx="11"/>
          </p:nvPr>
        </p:nvSpPr>
        <p:spPr/>
        <p:txBody>
          <a:bodyPr/>
          <a:lstStyle/>
          <a:p>
            <a:endParaRP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grpSp>
        <p:nvGrpSpPr>
          <p:cNvPr id="9" name="Group 8"/>
          <p:cNvGrpSpPr/>
          <p:nvPr/>
        </p:nvGrpSpPr>
        <p:grpSpPr>
          <a:xfrm>
            <a:off x="574431" y="724619"/>
            <a:ext cx="5318979" cy="3795623"/>
            <a:chOff x="895350" y="3313113"/>
            <a:chExt cx="3613151" cy="2790825"/>
          </a:xfrm>
          <a:solidFill>
            <a:schemeClr val="tx1">
              <a:lumMod val="50000"/>
            </a:schemeClr>
          </a:solidFill>
        </p:grpSpPr>
        <p:sp>
          <p:nvSpPr>
            <p:cNvPr id="10"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3"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4"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5"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6"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7"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8"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9"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0"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1"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grpSp>
        <p:nvGrpSpPr>
          <p:cNvPr id="22" name="Group 21"/>
          <p:cNvGrpSpPr/>
          <p:nvPr/>
        </p:nvGrpSpPr>
        <p:grpSpPr>
          <a:xfrm>
            <a:off x="6285120" y="724619"/>
            <a:ext cx="5318979" cy="3795623"/>
            <a:chOff x="895350" y="3313113"/>
            <a:chExt cx="3613151" cy="2790825"/>
          </a:xfrm>
          <a:solidFill>
            <a:schemeClr val="tx1">
              <a:lumMod val="50000"/>
            </a:schemeClr>
          </a:solidFill>
        </p:grpSpPr>
        <p:sp>
          <p:nvSpPr>
            <p:cNvPr id="2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6" name="Picture Placeholder 33"/>
          <p:cNvSpPr>
            <a:spLocks noGrp="1" noChangeAspect="1"/>
          </p:cNvSpPr>
          <p:nvPr>
            <p:ph type="pic" sz="quarter" idx="17"/>
          </p:nvPr>
        </p:nvSpPr>
        <p:spPr>
          <a:xfrm>
            <a:off x="833620" y="1020195"/>
            <a:ext cx="4800601" cy="3200400"/>
          </a:xfrm>
          <a:solidFill>
            <a:schemeClr val="bg2"/>
          </a:solidFill>
          <a:ln w="38100">
            <a:solidFill>
              <a:schemeClr val="bg1"/>
            </a:solidFill>
          </a:ln>
        </p:spPr>
        <p:txBody>
          <a:bodyPr/>
          <a:lstStyle>
            <a:lvl1pPr marL="0" indent="0" algn="ctr">
              <a:buNone/>
              <a:defRPr/>
            </a:lvl1pPr>
          </a:lstStyle>
          <a:p>
            <a:r>
              <a:rPr lang="en-US" smtClean="0"/>
              <a:t>Click icon to add picture</a:t>
            </a:r>
            <a:endParaRPr/>
          </a:p>
        </p:txBody>
      </p:sp>
      <p:sp>
        <p:nvSpPr>
          <p:cNvPr id="37" name="Picture Placeholder 33"/>
          <p:cNvSpPr>
            <a:spLocks noGrp="1" noChangeAspect="1"/>
          </p:cNvSpPr>
          <p:nvPr>
            <p:ph type="pic" sz="quarter" idx="18"/>
          </p:nvPr>
        </p:nvSpPr>
        <p:spPr>
          <a:xfrm>
            <a:off x="6544309" y="1020195"/>
            <a:ext cx="4800601" cy="3200400"/>
          </a:xfrm>
          <a:solidFill>
            <a:schemeClr val="bg2"/>
          </a:solidFill>
          <a:ln w="38100">
            <a:solidFill>
              <a:schemeClr val="bg1"/>
            </a:solidFill>
          </a:ln>
        </p:spPr>
        <p:txBody>
          <a:bodyPr/>
          <a:lstStyle>
            <a:lvl1pPr marL="0" indent="0" algn="ctr">
              <a:buNone/>
              <a:defRPr/>
            </a:lvl1pPr>
          </a:lstStyle>
          <a:p>
            <a:r>
              <a:rPr lang="en-US" smtClean="0"/>
              <a:t>Click icon to add picture</a:t>
            </a:r>
            <a:endParaRPr/>
          </a:p>
        </p:txBody>
      </p:sp>
      <p:sp>
        <p:nvSpPr>
          <p:cNvPr id="39" name="Text Placeholder 3"/>
          <p:cNvSpPr>
            <a:spLocks noGrp="1"/>
          </p:cNvSpPr>
          <p:nvPr>
            <p:ph type="body" sz="half" idx="2"/>
          </p:nvPr>
        </p:nvSpPr>
        <p:spPr>
          <a:xfrm>
            <a:off x="1052423" y="4648200"/>
            <a:ext cx="4368980" cy="1295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0" name="Text Placeholder 3"/>
          <p:cNvSpPr>
            <a:spLocks noGrp="1"/>
          </p:cNvSpPr>
          <p:nvPr>
            <p:ph type="body" sz="half" idx="19"/>
          </p:nvPr>
        </p:nvSpPr>
        <p:spPr>
          <a:xfrm>
            <a:off x="6742908" y="4648200"/>
            <a:ext cx="4368980" cy="1295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168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4CF99945-0A15-4715-AB6C-F5E56CF20F70}" type="datetimeFigureOut">
              <a:rPr lang="en-US"/>
              <a:pPr/>
              <a:t>9/16/2014</a:t>
            </a:fld>
            <a:endParaRPr/>
          </a:p>
        </p:txBody>
      </p:sp>
      <p:sp>
        <p:nvSpPr>
          <p:cNvPr id="7" name="Footer Placeholder 6"/>
          <p:cNvSpPr>
            <a:spLocks noGrp="1"/>
          </p:cNvSpPr>
          <p:nvPr>
            <p:ph type="ftr" sz="quarter" idx="11"/>
          </p:nvPr>
        </p:nvSpPr>
        <p:spPr/>
        <p:txBody>
          <a:bodyPr/>
          <a:lstStyle/>
          <a:p>
            <a:endParaRP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grpSp>
        <p:nvGrpSpPr>
          <p:cNvPr id="35" name="Group 34"/>
          <p:cNvGrpSpPr>
            <a:grpSpLocks noChangeAspect="1"/>
          </p:cNvGrpSpPr>
          <p:nvPr/>
        </p:nvGrpSpPr>
        <p:grpSpPr>
          <a:xfrm rot="5400000">
            <a:off x="4030971" y="647727"/>
            <a:ext cx="4116828" cy="3383280"/>
            <a:chOff x="895350" y="3313113"/>
            <a:chExt cx="3613151" cy="2790825"/>
          </a:xfrm>
          <a:solidFill>
            <a:schemeClr val="tx1">
              <a:lumMod val="50000"/>
            </a:schemeClr>
          </a:solidFill>
        </p:grpSpPr>
        <p:sp>
          <p:nvSpPr>
            <p:cNvPr id="38"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41"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42"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43"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44"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45"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46"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47"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48"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49"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0"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1"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grpSp>
        <p:nvGrpSpPr>
          <p:cNvPr id="52" name="Group 51"/>
          <p:cNvGrpSpPr>
            <a:grpSpLocks noChangeAspect="1"/>
          </p:cNvGrpSpPr>
          <p:nvPr/>
        </p:nvGrpSpPr>
        <p:grpSpPr>
          <a:xfrm rot="5400000">
            <a:off x="263071" y="1127733"/>
            <a:ext cx="4114800" cy="3381614"/>
            <a:chOff x="895350" y="3313113"/>
            <a:chExt cx="3613151" cy="2790825"/>
          </a:xfrm>
          <a:solidFill>
            <a:schemeClr val="tx1">
              <a:lumMod val="50000"/>
            </a:schemeClr>
          </a:solidFill>
        </p:grpSpPr>
        <p:sp>
          <p:nvSpPr>
            <p:cNvPr id="5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grpSp>
        <p:nvGrpSpPr>
          <p:cNvPr id="65" name="Group 64"/>
          <p:cNvGrpSpPr>
            <a:grpSpLocks noChangeAspect="1"/>
          </p:cNvGrpSpPr>
          <p:nvPr/>
        </p:nvGrpSpPr>
        <p:grpSpPr>
          <a:xfrm rot="5400000">
            <a:off x="7803905" y="1127738"/>
            <a:ext cx="4114800" cy="3381613"/>
            <a:chOff x="895350" y="3313113"/>
            <a:chExt cx="3613151" cy="2790825"/>
          </a:xfrm>
          <a:solidFill>
            <a:schemeClr val="tx1">
              <a:lumMod val="50000"/>
            </a:schemeClr>
          </a:solidFill>
        </p:grpSpPr>
        <p:sp>
          <p:nvSpPr>
            <p:cNvPr id="66"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7"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8"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9"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70"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71"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72"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73"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74"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75"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76"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77"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8" name="Picture Placeholder 33"/>
          <p:cNvSpPr>
            <a:spLocks noGrp="1"/>
          </p:cNvSpPr>
          <p:nvPr>
            <p:ph type="pic" sz="quarter" idx="18"/>
          </p:nvPr>
        </p:nvSpPr>
        <p:spPr>
          <a:xfrm>
            <a:off x="4599885" y="533400"/>
            <a:ext cx="2971800" cy="3657600"/>
          </a:xfrm>
          <a:solidFill>
            <a:schemeClr val="bg2"/>
          </a:solidFill>
          <a:ln w="38100">
            <a:solidFill>
              <a:schemeClr val="bg1"/>
            </a:solidFill>
          </a:ln>
        </p:spPr>
        <p:txBody>
          <a:bodyPr/>
          <a:lstStyle>
            <a:lvl1pPr marL="0" indent="0" algn="ctr">
              <a:buNone/>
              <a:defRPr/>
            </a:lvl1pPr>
          </a:lstStyle>
          <a:p>
            <a:r>
              <a:rPr lang="en-US" smtClean="0"/>
              <a:t>Click icon to add picture</a:t>
            </a:r>
            <a:endParaRPr/>
          </a:p>
        </p:txBody>
      </p:sp>
      <p:sp>
        <p:nvSpPr>
          <p:cNvPr id="79" name="Picture Placeholder 33"/>
          <p:cNvSpPr>
            <a:spLocks noGrp="1"/>
          </p:cNvSpPr>
          <p:nvPr>
            <p:ph type="pic" sz="quarter" idx="19"/>
          </p:nvPr>
        </p:nvSpPr>
        <p:spPr>
          <a:xfrm>
            <a:off x="834571" y="1013590"/>
            <a:ext cx="2971800" cy="3657600"/>
          </a:xfrm>
          <a:solidFill>
            <a:schemeClr val="bg2"/>
          </a:solidFill>
          <a:ln w="38100">
            <a:solidFill>
              <a:schemeClr val="bg1"/>
            </a:solidFill>
          </a:ln>
        </p:spPr>
        <p:txBody>
          <a:bodyPr/>
          <a:lstStyle>
            <a:lvl1pPr marL="0" indent="0" algn="ctr">
              <a:buNone/>
              <a:defRPr/>
            </a:lvl1pPr>
          </a:lstStyle>
          <a:p>
            <a:r>
              <a:rPr lang="en-US" smtClean="0"/>
              <a:t>Click icon to add picture</a:t>
            </a:r>
            <a:endParaRPr/>
          </a:p>
        </p:txBody>
      </p:sp>
      <p:sp>
        <p:nvSpPr>
          <p:cNvPr id="80" name="Picture Placeholder 33"/>
          <p:cNvSpPr>
            <a:spLocks noGrp="1"/>
          </p:cNvSpPr>
          <p:nvPr>
            <p:ph type="pic" sz="quarter" idx="20"/>
          </p:nvPr>
        </p:nvSpPr>
        <p:spPr>
          <a:xfrm>
            <a:off x="8375405" y="1013591"/>
            <a:ext cx="2971800" cy="3657600"/>
          </a:xfrm>
          <a:solidFill>
            <a:schemeClr val="bg2"/>
          </a:solidFill>
          <a:ln w="38100">
            <a:solidFill>
              <a:schemeClr val="bg1"/>
            </a:solidFill>
          </a:ln>
        </p:spPr>
        <p:txBody>
          <a:bodyPr/>
          <a:lstStyle>
            <a:lvl1pPr marL="0" indent="0" algn="ctr">
              <a:buNone/>
              <a:defRPr/>
            </a:lvl1pPr>
          </a:lstStyle>
          <a:p>
            <a:r>
              <a:rPr lang="en-US" smtClean="0"/>
              <a:t>Click icon to add picture</a:t>
            </a:r>
            <a:endParaRPr/>
          </a:p>
        </p:txBody>
      </p:sp>
      <p:sp>
        <p:nvSpPr>
          <p:cNvPr id="81" name="Text Placeholder 3"/>
          <p:cNvSpPr>
            <a:spLocks noGrp="1"/>
          </p:cNvSpPr>
          <p:nvPr>
            <p:ph type="body" sz="half" idx="2"/>
          </p:nvPr>
        </p:nvSpPr>
        <p:spPr>
          <a:xfrm>
            <a:off x="948871" y="5018002"/>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2" name="Text Placeholder 3"/>
          <p:cNvSpPr>
            <a:spLocks noGrp="1"/>
          </p:cNvSpPr>
          <p:nvPr>
            <p:ph type="body" sz="half" idx="21"/>
          </p:nvPr>
        </p:nvSpPr>
        <p:spPr>
          <a:xfrm>
            <a:off x="4707208" y="4582378"/>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3" name="Text Placeholder 3"/>
          <p:cNvSpPr>
            <a:spLocks noGrp="1"/>
          </p:cNvSpPr>
          <p:nvPr>
            <p:ph type="body" sz="half" idx="22"/>
          </p:nvPr>
        </p:nvSpPr>
        <p:spPr>
          <a:xfrm>
            <a:off x="8489705" y="5018002"/>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6819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5212" y="304800"/>
            <a:ext cx="10058402" cy="1219200"/>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065214" y="1752600"/>
            <a:ext cx="10058400" cy="42291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a:defRPr sz="1000">
                <a:solidFill>
                  <a:schemeClr val="tx1"/>
                </a:solidFill>
              </a:defRPr>
            </a:lvl1pPr>
          </a:lstStyle>
          <a:p>
            <a:fld id="{4CF99945-0A15-4715-AB6C-F5E56CF20F70}" type="datetimeFigureOut">
              <a:rPr lang="en-US"/>
              <a:pPr/>
              <a:t>9/16/2014</a:t>
            </a:fld>
            <a:endParaRPr/>
          </a:p>
        </p:txBody>
      </p:sp>
      <p:sp>
        <p:nvSpPr>
          <p:cNvPr id="5" name="Footer Placeholder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a:defRPr sz="1000">
                <a:solidFill>
                  <a:schemeClr val="tx1"/>
                </a:solidFill>
              </a:defRPr>
            </a:lvl1pPr>
          </a:lstStyle>
          <a:p>
            <a:endParaRPr/>
          </a:p>
        </p:txBody>
      </p:sp>
      <p:sp>
        <p:nvSpPr>
          <p:cNvPr id="6" name="Slide Number Placeholder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a:defRPr sz="1000">
                <a:solidFill>
                  <a:schemeClr val="tx1"/>
                </a:solidFill>
              </a:defRPr>
            </a:lvl1pPr>
          </a:lstStyle>
          <a:p>
            <a:fld id="{022B156B-59AE-415F-B24B-8756D48BB977}" type="slidenum">
              <a:rPr/>
              <a:pPr/>
              <a:t>‹#›</a:t>
            </a:fld>
            <a:endParaRPr/>
          </a:p>
        </p:txBody>
      </p:sp>
    </p:spTree>
    <p:extLst>
      <p:ext uri="{BB962C8B-B14F-4D97-AF65-F5344CB8AC3E}">
        <p14:creationId xmlns:p14="http://schemas.microsoft.com/office/powerpoint/2010/main" val="1300630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565042" y="2044521"/>
            <a:ext cx="6858000" cy="1938992"/>
          </a:xfrm>
        </p:spPr>
        <p:txBody>
          <a:bodyPr>
            <a:normAutofit fontScale="90000"/>
          </a:bodyPr>
          <a:lstStyle/>
          <a:p>
            <a:pPr algn="r"/>
            <a:r>
              <a:rPr lang="en-US" b="1" dirty="0" smtClean="0">
                <a:solidFill>
                  <a:schemeClr val="accent6">
                    <a:lumMod val="75000"/>
                  </a:schemeClr>
                </a:solidFill>
              </a:rPr>
              <a:t>Training teachers to implement holistic lessons in the classroom</a:t>
            </a:r>
            <a:endParaRPr lang="en-US" dirty="0">
              <a:solidFill>
                <a:schemeClr val="accent6">
                  <a:lumMod val="75000"/>
                </a:schemeClr>
              </a:solidFill>
            </a:endParaRPr>
          </a:p>
        </p:txBody>
      </p:sp>
      <p:sp>
        <p:nvSpPr>
          <p:cNvPr id="4" name="Subtitle 3"/>
          <p:cNvSpPr>
            <a:spLocks noGrp="1"/>
          </p:cNvSpPr>
          <p:nvPr>
            <p:ph type="subTitle" idx="1"/>
          </p:nvPr>
        </p:nvSpPr>
        <p:spPr>
          <a:xfrm>
            <a:off x="2981459" y="4210142"/>
            <a:ext cx="8991600" cy="1348061"/>
          </a:xfrm>
        </p:spPr>
        <p:txBody>
          <a:bodyPr>
            <a:normAutofit/>
          </a:bodyPr>
          <a:lstStyle/>
          <a:p>
            <a:pPr algn="r"/>
            <a:r>
              <a:rPr lang="en-US" sz="1400" dirty="0" smtClean="0">
                <a:solidFill>
                  <a:srgbClr val="002060"/>
                </a:solidFill>
              </a:rPr>
              <a:t>Shanta Dixit, Nepal</a:t>
            </a:r>
          </a:p>
          <a:p>
            <a:pPr algn="r"/>
            <a:r>
              <a:rPr lang="en-US" sz="1400" dirty="0" smtClean="0">
                <a:solidFill>
                  <a:srgbClr val="002060"/>
                </a:solidFill>
              </a:rPr>
              <a:t>Early Childhood Education and Development Meeting, Karachi</a:t>
            </a:r>
          </a:p>
          <a:p>
            <a:pPr algn="r"/>
            <a:r>
              <a:rPr lang="en-US" sz="1400" smtClean="0">
                <a:solidFill>
                  <a:srgbClr val="002060"/>
                </a:solidFill>
              </a:rPr>
              <a:t>16</a:t>
            </a:r>
            <a:r>
              <a:rPr lang="en-US" sz="1400" baseline="30000" smtClean="0">
                <a:solidFill>
                  <a:srgbClr val="002060"/>
                </a:solidFill>
              </a:rPr>
              <a:t>th</a:t>
            </a:r>
            <a:r>
              <a:rPr lang="en-US" sz="1400" smtClean="0">
                <a:solidFill>
                  <a:srgbClr val="002060"/>
                </a:solidFill>
              </a:rPr>
              <a:t>-17</a:t>
            </a:r>
            <a:r>
              <a:rPr lang="en-US" sz="1400" baseline="30000" smtClean="0">
                <a:solidFill>
                  <a:srgbClr val="002060"/>
                </a:solidFill>
              </a:rPr>
              <a:t>th</a:t>
            </a:r>
            <a:r>
              <a:rPr lang="en-US" sz="1400" smtClean="0">
                <a:solidFill>
                  <a:srgbClr val="002060"/>
                </a:solidFill>
              </a:rPr>
              <a:t> September </a:t>
            </a:r>
            <a:endParaRPr lang="en-US" sz="1400" dirty="0">
              <a:solidFill>
                <a:srgbClr val="002060"/>
              </a:solidFill>
            </a:endParaRPr>
          </a:p>
        </p:txBody>
      </p:sp>
    </p:spTree>
    <p:extLst>
      <p:ext uri="{BB962C8B-B14F-4D97-AF65-F5344CB8AC3E}">
        <p14:creationId xmlns:p14="http://schemas.microsoft.com/office/powerpoint/2010/main" val="3823937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419600" y="1524000"/>
            <a:ext cx="3276600" cy="1143000"/>
          </a:xfrm>
        </p:spPr>
        <p:txBody>
          <a:bodyPr>
            <a:normAutofit fontScale="90000"/>
          </a:bodyPr>
          <a:lstStyle/>
          <a:p>
            <a:pPr algn="ctr"/>
            <a:r>
              <a:rPr lang="en-US" sz="4900" b="1" dirty="0">
                <a:ln>
                  <a:solidFill>
                    <a:srgbClr val="C00000"/>
                  </a:solidFill>
                </a:ln>
                <a:solidFill>
                  <a:schemeClr val="accent6">
                    <a:lumMod val="90000"/>
                  </a:schemeClr>
                </a:solidFill>
                <a:latin typeface="Cambria" pitchFamily="18" charset="0"/>
                <a:ea typeface="Calibri" pitchFamily="34" charset="0"/>
                <a:cs typeface="Times New Roman" pitchFamily="18" charset="0"/>
              </a:rPr>
              <a:t>Evaluation</a:t>
            </a:r>
            <a:r>
              <a:rPr lang="en-US" sz="2400" dirty="0">
                <a:ln>
                  <a:solidFill>
                    <a:srgbClr val="C00000"/>
                  </a:solidFill>
                </a:ln>
                <a:solidFill>
                  <a:schemeClr val="accent6">
                    <a:lumMod val="90000"/>
                  </a:schemeClr>
                </a:solidFill>
                <a:latin typeface="Arial" charset="0"/>
                <a:ea typeface="Calibri" pitchFamily="34" charset="0"/>
                <a:cs typeface="Times New Roman" pitchFamily="18" charset="0"/>
              </a:rPr>
              <a:t/>
            </a:r>
            <a:br>
              <a:rPr lang="en-US" sz="2400" dirty="0">
                <a:ln>
                  <a:solidFill>
                    <a:srgbClr val="C00000"/>
                  </a:solidFill>
                </a:ln>
                <a:solidFill>
                  <a:schemeClr val="accent6">
                    <a:lumMod val="90000"/>
                  </a:schemeClr>
                </a:solidFill>
                <a:latin typeface="Arial" charset="0"/>
                <a:ea typeface="Calibri" pitchFamily="34" charset="0"/>
                <a:cs typeface="Times New Roman" pitchFamily="18" charset="0"/>
              </a:rPr>
            </a:br>
            <a:endParaRPr lang="en-US" dirty="0" smtClean="0">
              <a:ln>
                <a:solidFill>
                  <a:srgbClr val="C00000"/>
                </a:solidFill>
              </a:ln>
              <a:solidFill>
                <a:schemeClr val="accent6">
                  <a:lumMod val="90000"/>
                </a:schemeClr>
              </a:solidFill>
              <a:ea typeface="Calibri" pitchFamily="34" charset="0"/>
              <a:cs typeface="Times New Roman" pitchFamily="18" charset="0"/>
            </a:endParaRPr>
          </a:p>
        </p:txBody>
      </p:sp>
      <p:sp>
        <p:nvSpPr>
          <p:cNvPr id="22531" name="Content Placeholder 2"/>
          <p:cNvSpPr>
            <a:spLocks noGrp="1"/>
          </p:cNvSpPr>
          <p:nvPr>
            <p:ph idx="1"/>
          </p:nvPr>
        </p:nvSpPr>
        <p:spPr>
          <a:xfrm>
            <a:off x="3124200" y="2514600"/>
            <a:ext cx="6629400" cy="3124200"/>
          </a:xfrm>
        </p:spPr>
        <p:txBody>
          <a:bodyPr/>
          <a:lstStyle/>
          <a:p>
            <a:pPr marL="400050" lvl="1" indent="0" algn="just">
              <a:spcBef>
                <a:spcPct val="0"/>
              </a:spcBef>
              <a:buFont typeface="Wingdings" pitchFamily="2" charset="2"/>
              <a:buChar char="ü"/>
              <a:tabLst>
                <a:tab pos="215900" algn="l"/>
              </a:tabLst>
            </a:pPr>
            <a:r>
              <a:rPr lang="en-US" sz="2400" dirty="0">
                <a:solidFill>
                  <a:schemeClr val="tx2"/>
                </a:solidFill>
                <a:latin typeface="Cambria" pitchFamily="18" charset="0"/>
                <a:ea typeface="Calibri" pitchFamily="34" charset="0"/>
                <a:cs typeface="Times New Roman" pitchFamily="18" charset="0"/>
              </a:rPr>
              <a:t>Day-to-day work</a:t>
            </a:r>
          </a:p>
          <a:p>
            <a:pPr marL="400050" lvl="1" indent="0" algn="just">
              <a:spcBef>
                <a:spcPct val="0"/>
              </a:spcBef>
              <a:buFont typeface="Wingdings" pitchFamily="2" charset="2"/>
              <a:buChar char="ü"/>
              <a:tabLst>
                <a:tab pos="215900" algn="l"/>
              </a:tabLst>
            </a:pPr>
            <a:r>
              <a:rPr lang="en-US" sz="2400" dirty="0">
                <a:solidFill>
                  <a:schemeClr val="tx2"/>
                </a:solidFill>
                <a:latin typeface="Cambria" pitchFamily="18" charset="0"/>
                <a:ea typeface="Calibri" pitchFamily="34" charset="0"/>
                <a:cs typeface="Times New Roman" pitchFamily="18" charset="0"/>
              </a:rPr>
              <a:t>Classroom participation </a:t>
            </a:r>
          </a:p>
          <a:p>
            <a:pPr marL="400050" lvl="1" indent="0" algn="just">
              <a:spcBef>
                <a:spcPct val="0"/>
              </a:spcBef>
              <a:buFont typeface="Wingdings" pitchFamily="2" charset="2"/>
              <a:buChar char="ü"/>
              <a:tabLst>
                <a:tab pos="215900" algn="l"/>
              </a:tabLst>
            </a:pPr>
            <a:r>
              <a:rPr lang="en-US" sz="2400" dirty="0">
                <a:solidFill>
                  <a:schemeClr val="tx2"/>
                </a:solidFill>
                <a:latin typeface="Cambria" pitchFamily="18" charset="0"/>
                <a:ea typeface="Calibri" pitchFamily="34" charset="0"/>
                <a:cs typeface="Times New Roman" pitchFamily="18" charset="0"/>
              </a:rPr>
              <a:t>Long and short-term assignments</a:t>
            </a:r>
            <a:r>
              <a:rPr lang="en-US" dirty="0" smtClean="0">
                <a:solidFill>
                  <a:schemeClr val="tx2"/>
                </a:solidFill>
                <a:latin typeface="Cambria" pitchFamily="18" charset="0"/>
                <a:ea typeface="Calibri" pitchFamily="34" charset="0"/>
                <a:cs typeface="Times New Roman" pitchFamily="18" charset="0"/>
              </a:rPr>
              <a:t>.  </a:t>
            </a:r>
          </a:p>
          <a:p>
            <a:pPr marL="0" indent="0" algn="just">
              <a:spcBef>
                <a:spcPct val="0"/>
              </a:spcBef>
              <a:buNone/>
              <a:tabLst>
                <a:tab pos="215900" algn="l"/>
              </a:tabLst>
            </a:pPr>
            <a:endParaRPr lang="en-US" dirty="0" smtClean="0">
              <a:solidFill>
                <a:schemeClr val="tx2"/>
              </a:solidFill>
              <a:latin typeface="Cambria" pitchFamily="18" charset="0"/>
              <a:ea typeface="Calibri" pitchFamily="34" charset="0"/>
              <a:cs typeface="Times New Roman" pitchFamily="18" charset="0"/>
            </a:endParaRPr>
          </a:p>
          <a:p>
            <a:pPr marL="0" indent="0" algn="just">
              <a:spcBef>
                <a:spcPct val="0"/>
              </a:spcBef>
              <a:buNone/>
              <a:tabLst>
                <a:tab pos="215900" algn="l"/>
              </a:tabLst>
            </a:pPr>
            <a:r>
              <a:rPr lang="en-US" dirty="0" smtClean="0">
                <a:solidFill>
                  <a:schemeClr val="tx2"/>
                </a:solidFill>
                <a:latin typeface="Cambria" pitchFamily="18" charset="0"/>
                <a:ea typeface="Calibri" pitchFamily="34" charset="0"/>
                <a:cs typeface="Times New Roman" pitchFamily="18" charset="0"/>
              </a:rPr>
              <a:t>Continuous assessment 40% </a:t>
            </a:r>
          </a:p>
          <a:p>
            <a:pPr marL="0" indent="0" algn="just">
              <a:spcBef>
                <a:spcPct val="0"/>
              </a:spcBef>
              <a:buNone/>
              <a:tabLst>
                <a:tab pos="215900" algn="l"/>
              </a:tabLst>
            </a:pPr>
            <a:r>
              <a:rPr lang="en-US" dirty="0" smtClean="0">
                <a:solidFill>
                  <a:schemeClr val="tx2"/>
                </a:solidFill>
                <a:latin typeface="Cambria" pitchFamily="18" charset="0"/>
                <a:ea typeface="Calibri" pitchFamily="34" charset="0"/>
                <a:cs typeface="Times New Roman" pitchFamily="18" charset="0"/>
              </a:rPr>
              <a:t>Final exams for 60%.</a:t>
            </a:r>
            <a:endParaRPr lang="en-US" sz="1600" dirty="0">
              <a:solidFill>
                <a:schemeClr val="tx2"/>
              </a:solidFill>
              <a:latin typeface="Arial" charset="0"/>
              <a:ea typeface="Calibri" pitchFamily="34" charset="0"/>
              <a:cs typeface="Times New Roman" pitchFamily="18" charset="0"/>
            </a:endParaRPr>
          </a:p>
        </p:txBody>
      </p:sp>
    </p:spTree>
    <p:extLst>
      <p:ext uri="{BB962C8B-B14F-4D97-AF65-F5344CB8AC3E}">
        <p14:creationId xmlns:p14="http://schemas.microsoft.com/office/powerpoint/2010/main" val="995718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90800" y="2332038"/>
            <a:ext cx="7543800" cy="4525963"/>
          </a:xfrm>
        </p:spPr>
        <p:txBody>
          <a:bodyPr>
            <a:normAutofit/>
          </a:bodyPr>
          <a:lstStyle/>
          <a:p>
            <a:pPr>
              <a:buNone/>
            </a:pPr>
            <a:r>
              <a:rPr lang="en-US" sz="4000" dirty="0">
                <a:solidFill>
                  <a:schemeClr val="tx1">
                    <a:lumMod val="75000"/>
                    <a:lumOff val="25000"/>
                  </a:schemeClr>
                </a:solidFill>
              </a:rPr>
              <a:t>    </a:t>
            </a:r>
            <a:r>
              <a:rPr lang="en-US" sz="4000" dirty="0">
                <a:ln>
                  <a:solidFill>
                    <a:srgbClr val="C00000"/>
                  </a:solidFill>
                </a:ln>
                <a:solidFill>
                  <a:schemeClr val="accent6">
                    <a:lumMod val="90000"/>
                  </a:schemeClr>
                </a:solidFill>
              </a:rPr>
              <a:t>From Teacher Training to Classroom Implementation</a:t>
            </a:r>
          </a:p>
        </p:txBody>
      </p:sp>
    </p:spTree>
    <p:extLst>
      <p:ext uri="{BB962C8B-B14F-4D97-AF65-F5344CB8AC3E}">
        <p14:creationId xmlns:p14="http://schemas.microsoft.com/office/powerpoint/2010/main" val="3929317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01531" y="1300766"/>
            <a:ext cx="6858000" cy="3065418"/>
          </a:xfrm>
        </p:spPr>
        <p:txBody>
          <a:bodyPr>
            <a:normAutofit/>
          </a:bodyPr>
          <a:lstStyle/>
          <a:p>
            <a:pPr algn="ctr">
              <a:defRPr/>
            </a:pPr>
            <a:r>
              <a:rPr lang="en-US" sz="8000" dirty="0">
                <a:ln>
                  <a:solidFill>
                    <a:schemeClr val="accent1">
                      <a:lumMod val="75000"/>
                    </a:schemeClr>
                  </a:solidFill>
                </a:ln>
                <a:solidFill>
                  <a:schemeClr val="accent1">
                    <a:lumMod val="60000"/>
                    <a:lumOff val="40000"/>
                  </a:schemeClr>
                </a:solidFill>
              </a:rPr>
              <a:t>Bakery Study</a:t>
            </a:r>
            <a:r>
              <a:rPr lang="en-MY" dirty="0">
                <a:solidFill>
                  <a:schemeClr val="tx1"/>
                </a:solidFill>
              </a:rPr>
              <a:t/>
            </a:r>
            <a:br>
              <a:rPr lang="en-MY" dirty="0">
                <a:solidFill>
                  <a:schemeClr val="tx1"/>
                </a:solidFill>
              </a:rPr>
            </a:br>
            <a:r>
              <a:rPr lang="en-MY" sz="1100" dirty="0">
                <a:solidFill>
                  <a:schemeClr val="tx1"/>
                </a:solidFill>
              </a:rPr>
              <a:t/>
            </a:r>
            <a:br>
              <a:rPr lang="en-MY" sz="1100" dirty="0">
                <a:solidFill>
                  <a:schemeClr val="tx1"/>
                </a:solidFill>
              </a:rPr>
            </a:br>
            <a:r>
              <a:rPr lang="en-US" sz="2800" dirty="0">
                <a:solidFill>
                  <a:schemeClr val="tx2"/>
                </a:solidFill>
              </a:rPr>
              <a:t>Social Studies </a:t>
            </a:r>
            <a:r>
              <a:rPr lang="en-MY" sz="2800" dirty="0">
                <a:solidFill>
                  <a:schemeClr val="tx2"/>
                </a:solidFill>
              </a:rPr>
              <a:t/>
            </a:r>
            <a:br>
              <a:rPr lang="en-MY" sz="2800" dirty="0">
                <a:solidFill>
                  <a:schemeClr val="tx2"/>
                </a:solidFill>
              </a:rPr>
            </a:br>
            <a:r>
              <a:rPr lang="en-US" sz="2800" dirty="0">
                <a:solidFill>
                  <a:schemeClr val="tx2"/>
                </a:solidFill>
              </a:rPr>
              <a:t> </a:t>
            </a:r>
            <a:r>
              <a:rPr lang="en-MY" sz="2800" dirty="0">
                <a:solidFill>
                  <a:schemeClr val="tx2"/>
                </a:solidFill>
              </a:rPr>
              <a:t/>
            </a:r>
            <a:br>
              <a:rPr lang="en-MY" sz="2800" dirty="0">
                <a:solidFill>
                  <a:schemeClr val="tx2"/>
                </a:solidFill>
              </a:rPr>
            </a:br>
            <a:endParaRPr lang="en-MY" sz="2800" dirty="0">
              <a:solidFill>
                <a:schemeClr val="tx2"/>
              </a:solidFill>
            </a:endParaRPr>
          </a:p>
        </p:txBody>
      </p:sp>
      <p:sp>
        <p:nvSpPr>
          <p:cNvPr id="3" name="TextBox 2"/>
          <p:cNvSpPr txBox="1"/>
          <p:nvPr/>
        </p:nvSpPr>
        <p:spPr>
          <a:xfrm>
            <a:off x="8087932" y="3567448"/>
            <a:ext cx="3721995" cy="1754326"/>
          </a:xfrm>
          <a:prstGeom prst="rect">
            <a:avLst/>
          </a:prstGeom>
          <a:noFill/>
        </p:spPr>
        <p:txBody>
          <a:bodyPr wrap="square" rtlCol="0">
            <a:spAutoFit/>
          </a:bodyPr>
          <a:lstStyle/>
          <a:p>
            <a:pPr algn="r"/>
            <a:r>
              <a:rPr lang="en-US" dirty="0">
                <a:solidFill>
                  <a:schemeClr val="tx2"/>
                </a:solidFill>
              </a:rPr>
              <a:t>Rato Bangala School</a:t>
            </a:r>
            <a:r>
              <a:rPr lang="en-MY" dirty="0">
                <a:solidFill>
                  <a:schemeClr val="tx2"/>
                </a:solidFill>
              </a:rPr>
              <a:t/>
            </a:r>
            <a:br>
              <a:rPr lang="en-MY" dirty="0">
                <a:solidFill>
                  <a:schemeClr val="tx2"/>
                </a:solidFill>
              </a:rPr>
            </a:br>
            <a:r>
              <a:rPr lang="en-US" dirty="0">
                <a:solidFill>
                  <a:schemeClr val="tx2"/>
                </a:solidFill>
              </a:rPr>
              <a:t>Grade </a:t>
            </a:r>
            <a:r>
              <a:rPr lang="en-US" dirty="0" smtClean="0">
                <a:solidFill>
                  <a:schemeClr val="tx2"/>
                </a:solidFill>
              </a:rPr>
              <a:t>I</a:t>
            </a:r>
          </a:p>
          <a:p>
            <a:pPr algn="r"/>
            <a:r>
              <a:rPr lang="en-US" dirty="0" smtClean="0">
                <a:solidFill>
                  <a:schemeClr val="tx2"/>
                </a:solidFill>
              </a:rPr>
              <a:t>Curriculum Designed: </a:t>
            </a:r>
          </a:p>
          <a:p>
            <a:pPr algn="r"/>
            <a:r>
              <a:rPr lang="en-US" dirty="0" smtClean="0">
                <a:solidFill>
                  <a:schemeClr val="tx2"/>
                </a:solidFill>
              </a:rPr>
              <a:t>Milan Dixit, Principal, </a:t>
            </a:r>
          </a:p>
          <a:p>
            <a:pPr algn="r"/>
            <a:r>
              <a:rPr lang="en-US" dirty="0" err="1" smtClean="0">
                <a:solidFill>
                  <a:schemeClr val="tx2"/>
                </a:solidFill>
              </a:rPr>
              <a:t>Rato</a:t>
            </a:r>
            <a:r>
              <a:rPr lang="en-US" dirty="0" smtClean="0">
                <a:solidFill>
                  <a:schemeClr val="tx2"/>
                </a:solidFill>
              </a:rPr>
              <a:t> </a:t>
            </a:r>
            <a:r>
              <a:rPr lang="en-US" dirty="0" err="1" smtClean="0">
                <a:solidFill>
                  <a:schemeClr val="tx2"/>
                </a:solidFill>
              </a:rPr>
              <a:t>Bangala</a:t>
            </a:r>
            <a:r>
              <a:rPr lang="en-US" dirty="0" smtClean="0">
                <a:solidFill>
                  <a:schemeClr val="tx2"/>
                </a:solidFill>
              </a:rPr>
              <a:t> School</a:t>
            </a:r>
            <a:r>
              <a:rPr lang="en-US" dirty="0">
                <a:solidFill>
                  <a:schemeClr val="tx2"/>
                </a:solidFill>
              </a:rPr>
              <a:t/>
            </a:r>
            <a:br>
              <a:rPr lang="en-US" dirty="0">
                <a:solidFill>
                  <a:schemeClr val="tx2"/>
                </a:solidFill>
              </a:rPr>
            </a:br>
            <a:r>
              <a:rPr lang="en-US" dirty="0">
                <a:solidFill>
                  <a:schemeClr val="tx2"/>
                </a:solidFill>
              </a:rPr>
              <a:t> </a:t>
            </a:r>
            <a:endParaRPr lang="en-US" dirty="0"/>
          </a:p>
        </p:txBody>
      </p:sp>
    </p:spTree>
    <p:extLst>
      <p:ext uri="{BB962C8B-B14F-4D97-AF65-F5344CB8AC3E}">
        <p14:creationId xmlns:p14="http://schemas.microsoft.com/office/powerpoint/2010/main" val="1022678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909" y="210579"/>
            <a:ext cx="7886700" cy="549275"/>
          </a:xfrm>
        </p:spPr>
        <p:txBody>
          <a:bodyPr>
            <a:normAutofit fontScale="90000"/>
          </a:bodyPr>
          <a:lstStyle/>
          <a:p>
            <a:pPr>
              <a:defRPr/>
            </a:pPr>
            <a:r>
              <a:rPr lang="en-US" b="1" dirty="0" smtClean="0">
                <a:ln>
                  <a:solidFill>
                    <a:srgbClr val="C00000"/>
                  </a:solidFill>
                </a:ln>
                <a:solidFill>
                  <a:schemeClr val="accent6">
                    <a:lumMod val="90000"/>
                  </a:schemeClr>
                </a:solidFill>
              </a:rPr>
              <a:t>Learning</a:t>
            </a:r>
            <a:endParaRPr lang="en-MY" dirty="0">
              <a:ln>
                <a:solidFill>
                  <a:srgbClr val="C00000"/>
                </a:solidFill>
              </a:ln>
              <a:solidFill>
                <a:schemeClr val="accent6">
                  <a:lumMod val="90000"/>
                </a:schemeClr>
              </a:solidFill>
            </a:endParaRPr>
          </a:p>
        </p:txBody>
      </p:sp>
      <p:sp>
        <p:nvSpPr>
          <p:cNvPr id="27651" name="Content Placeholder 2"/>
          <p:cNvSpPr>
            <a:spLocks noGrp="1"/>
          </p:cNvSpPr>
          <p:nvPr>
            <p:ph idx="1"/>
          </p:nvPr>
        </p:nvSpPr>
        <p:spPr>
          <a:xfrm>
            <a:off x="309092" y="1295400"/>
            <a:ext cx="11513713" cy="5562600"/>
          </a:xfrm>
        </p:spPr>
        <p:txBody>
          <a:bodyPr>
            <a:noAutofit/>
          </a:bodyPr>
          <a:lstStyle/>
          <a:p>
            <a:pPr marL="461963" indent="-461963">
              <a:buClr>
                <a:schemeClr val="tx1"/>
              </a:buClr>
              <a:buSzPct val="75000"/>
              <a:buFont typeface="Wingdings" pitchFamily="2" charset="2"/>
              <a:buChar char="ü"/>
            </a:pPr>
            <a:r>
              <a:rPr lang="en-US" sz="1800" b="1" dirty="0">
                <a:solidFill>
                  <a:schemeClr val="tx2">
                    <a:lumMod val="75000"/>
                  </a:schemeClr>
                </a:solidFill>
              </a:rPr>
              <a:t> </a:t>
            </a:r>
            <a:r>
              <a:rPr lang="en-US" sz="1600" b="1" dirty="0">
                <a:solidFill>
                  <a:schemeClr val="tx1">
                    <a:lumMod val="95000"/>
                    <a:lumOff val="5000"/>
                  </a:schemeClr>
                </a:solidFill>
              </a:rPr>
              <a:t>Sensory-</a:t>
            </a:r>
            <a:r>
              <a:rPr lang="en-US" sz="1600" dirty="0">
                <a:solidFill>
                  <a:schemeClr val="tx2">
                    <a:lumMod val="75000"/>
                  </a:schemeClr>
                </a:solidFill>
              </a:rPr>
              <a:t> hands on feeling and manipulating the dough through the senses.</a:t>
            </a:r>
          </a:p>
          <a:p>
            <a:pPr marL="461963" indent="-461963">
              <a:buClr>
                <a:schemeClr val="tx1"/>
              </a:buClr>
              <a:buSzPct val="75000"/>
              <a:buFont typeface="Wingdings" pitchFamily="2" charset="2"/>
              <a:buChar char="ü"/>
            </a:pPr>
            <a:r>
              <a:rPr lang="en-MY" sz="1600" b="1" dirty="0">
                <a:solidFill>
                  <a:schemeClr val="tx1">
                    <a:lumMod val="95000"/>
                    <a:lumOff val="5000"/>
                  </a:schemeClr>
                </a:solidFill>
              </a:rPr>
              <a:t> </a:t>
            </a:r>
            <a:r>
              <a:rPr lang="en-US" sz="1600" b="1" dirty="0">
                <a:solidFill>
                  <a:schemeClr val="tx1">
                    <a:lumMod val="95000"/>
                    <a:lumOff val="5000"/>
                  </a:schemeClr>
                </a:solidFill>
              </a:rPr>
              <a:t>Fine motor skills- </a:t>
            </a:r>
            <a:r>
              <a:rPr lang="en-US" sz="1600" dirty="0">
                <a:solidFill>
                  <a:schemeClr val="tx2">
                    <a:lumMod val="75000"/>
                  </a:schemeClr>
                </a:solidFill>
              </a:rPr>
              <a:t>strengthening little muscles through mixing, manipulating and molding  the dough.</a:t>
            </a:r>
          </a:p>
          <a:p>
            <a:pPr marL="461963" indent="-461963">
              <a:buClr>
                <a:schemeClr val="tx1"/>
              </a:buClr>
              <a:buSzPct val="75000"/>
              <a:buFont typeface="Wingdings" pitchFamily="2" charset="2"/>
              <a:buChar char="ü"/>
            </a:pPr>
            <a:r>
              <a:rPr lang="en-MY" sz="1600" b="1" dirty="0">
                <a:solidFill>
                  <a:schemeClr val="tx1">
                    <a:lumMod val="95000"/>
                    <a:lumOff val="5000"/>
                  </a:schemeClr>
                </a:solidFill>
              </a:rPr>
              <a:t>E</a:t>
            </a:r>
            <a:r>
              <a:rPr lang="en-US" sz="1600" b="1" dirty="0">
                <a:solidFill>
                  <a:schemeClr val="tx1">
                    <a:lumMod val="95000"/>
                    <a:lumOff val="5000"/>
                  </a:schemeClr>
                </a:solidFill>
              </a:rPr>
              <a:t>ye-hand coordination- </a:t>
            </a:r>
            <a:r>
              <a:rPr lang="en-US" sz="1600" dirty="0">
                <a:solidFill>
                  <a:schemeClr val="tx2">
                    <a:lumMod val="75000"/>
                  </a:schemeClr>
                </a:solidFill>
              </a:rPr>
              <a:t>watching and doing and coordinating these actions.</a:t>
            </a:r>
          </a:p>
          <a:p>
            <a:pPr marL="461963" indent="-461963">
              <a:buClr>
                <a:schemeClr val="tx1"/>
              </a:buClr>
              <a:buSzPct val="75000"/>
              <a:buFont typeface="Wingdings" pitchFamily="2" charset="2"/>
              <a:buChar char="ü"/>
            </a:pPr>
            <a:r>
              <a:rPr lang="en-US" sz="1600" b="1" dirty="0">
                <a:solidFill>
                  <a:schemeClr val="tx1">
                    <a:lumMod val="95000"/>
                    <a:lumOff val="5000"/>
                  </a:schemeClr>
                </a:solidFill>
              </a:rPr>
              <a:t>Language development – </a:t>
            </a:r>
            <a:r>
              <a:rPr lang="en-US" sz="1600" dirty="0">
                <a:solidFill>
                  <a:schemeClr val="tx2">
                    <a:lumMod val="75000"/>
                  </a:schemeClr>
                </a:solidFill>
              </a:rPr>
              <a:t>cooking is a social activity requiring speaking and listening and the development of vocabulary.</a:t>
            </a:r>
            <a:r>
              <a:rPr lang="en-MY" sz="1600" dirty="0">
                <a:solidFill>
                  <a:schemeClr val="tx2">
                    <a:lumMod val="75000"/>
                  </a:schemeClr>
                </a:solidFill>
              </a:rPr>
              <a:t> Reading and writing skills are developed as students read the recipe and instructions purposefully and write their varied experiences. They develop listening, reading and writing skills as well.</a:t>
            </a:r>
          </a:p>
          <a:p>
            <a:pPr marL="461963" indent="-461963">
              <a:buClr>
                <a:schemeClr val="tx1"/>
              </a:buClr>
              <a:buSzPct val="75000"/>
              <a:buFont typeface="Wingdings" pitchFamily="2" charset="2"/>
              <a:buChar char="ü"/>
            </a:pPr>
            <a:r>
              <a:rPr lang="en-US" sz="1600" b="1" dirty="0">
                <a:solidFill>
                  <a:schemeClr val="tx1">
                    <a:lumMod val="95000"/>
                    <a:lumOff val="5000"/>
                  </a:schemeClr>
                </a:solidFill>
              </a:rPr>
              <a:t>Numeracy- </a:t>
            </a:r>
            <a:r>
              <a:rPr lang="en-US" sz="1600" dirty="0">
                <a:solidFill>
                  <a:schemeClr val="tx2">
                    <a:lumMod val="75000"/>
                  </a:schemeClr>
                </a:solidFill>
              </a:rPr>
              <a:t>predicting and measuring quantities</a:t>
            </a:r>
            <a:r>
              <a:rPr lang="en-MY" sz="1600" dirty="0">
                <a:solidFill>
                  <a:schemeClr val="tx2">
                    <a:lumMod val="75000"/>
                  </a:schemeClr>
                </a:solidFill>
              </a:rPr>
              <a:t>. Counting, grouping, pricing and calculating</a:t>
            </a:r>
          </a:p>
          <a:p>
            <a:pPr marL="461963" indent="-461963">
              <a:buClr>
                <a:schemeClr val="tx1"/>
              </a:buClr>
              <a:buSzPct val="75000"/>
              <a:buFont typeface="Wingdings" pitchFamily="2" charset="2"/>
              <a:buChar char="ü"/>
            </a:pPr>
            <a:r>
              <a:rPr lang="en-MY" sz="1600" b="1" dirty="0">
                <a:solidFill>
                  <a:schemeClr val="tx1">
                    <a:lumMod val="95000"/>
                    <a:lumOff val="5000"/>
                  </a:schemeClr>
                </a:solidFill>
              </a:rPr>
              <a:t>Science – </a:t>
            </a:r>
            <a:r>
              <a:rPr lang="en-MY" sz="1600" dirty="0">
                <a:solidFill>
                  <a:schemeClr val="tx2">
                    <a:lumMod val="75000"/>
                  </a:schemeClr>
                </a:solidFill>
              </a:rPr>
              <a:t>observing change of material </a:t>
            </a:r>
          </a:p>
          <a:p>
            <a:pPr marL="461963" indent="-461963">
              <a:buClr>
                <a:schemeClr val="tx1"/>
              </a:buClr>
              <a:buSzPct val="75000"/>
              <a:buFont typeface="Wingdings" pitchFamily="2" charset="2"/>
              <a:buChar char="ü"/>
            </a:pPr>
            <a:r>
              <a:rPr lang="en-US" sz="1600" b="1" dirty="0">
                <a:solidFill>
                  <a:schemeClr val="tx1">
                    <a:lumMod val="95000"/>
                    <a:lumOff val="5000"/>
                  </a:schemeClr>
                </a:solidFill>
              </a:rPr>
              <a:t>Self-esteem-</a:t>
            </a:r>
            <a:r>
              <a:rPr lang="en-US" sz="1600" dirty="0">
                <a:solidFill>
                  <a:schemeClr val="tx2">
                    <a:lumMod val="75000"/>
                  </a:schemeClr>
                </a:solidFill>
              </a:rPr>
              <a:t> a sense of pride and achievement in seeing concrete result: making and eating the baked items.</a:t>
            </a:r>
          </a:p>
          <a:p>
            <a:pPr marL="461963" indent="-461963">
              <a:buClr>
                <a:schemeClr val="tx1"/>
              </a:buClr>
              <a:buSzPct val="75000"/>
              <a:buFont typeface="Wingdings" pitchFamily="2" charset="2"/>
              <a:buChar char="ü"/>
            </a:pPr>
            <a:r>
              <a:rPr lang="en-US" sz="1600" b="1" dirty="0">
                <a:solidFill>
                  <a:schemeClr val="tx1">
                    <a:lumMod val="95000"/>
                    <a:lumOff val="5000"/>
                  </a:schemeClr>
                </a:solidFill>
              </a:rPr>
              <a:t>Expressing and Reporting – </a:t>
            </a:r>
            <a:r>
              <a:rPr lang="en-US" sz="1600" dirty="0">
                <a:solidFill>
                  <a:schemeClr val="tx2">
                    <a:lumMod val="75000"/>
                  </a:schemeClr>
                </a:solidFill>
              </a:rPr>
              <a:t>students express what they enjoyed, and write about it</a:t>
            </a:r>
            <a:endParaRPr lang="en-MY" sz="1600" dirty="0">
              <a:solidFill>
                <a:schemeClr val="tx2">
                  <a:lumMod val="75000"/>
                </a:schemeClr>
              </a:solidFill>
            </a:endParaRPr>
          </a:p>
          <a:p>
            <a:pPr marL="461963" indent="-461963">
              <a:buClr>
                <a:schemeClr val="tx1"/>
              </a:buClr>
              <a:buSzPct val="75000"/>
              <a:buFont typeface="Wingdings" pitchFamily="2" charset="2"/>
              <a:buChar char="ü"/>
            </a:pPr>
            <a:r>
              <a:rPr lang="en-US" sz="1600" b="1" dirty="0">
                <a:solidFill>
                  <a:schemeClr val="tx1">
                    <a:lumMod val="95000"/>
                    <a:lumOff val="5000"/>
                  </a:schemeClr>
                </a:solidFill>
              </a:rPr>
              <a:t>Organizing skills</a:t>
            </a:r>
            <a:r>
              <a:rPr lang="en-MY" sz="1600" b="1" dirty="0">
                <a:solidFill>
                  <a:schemeClr val="tx1">
                    <a:lumMod val="95000"/>
                    <a:lumOff val="5000"/>
                  </a:schemeClr>
                </a:solidFill>
              </a:rPr>
              <a:t>  </a:t>
            </a:r>
          </a:p>
          <a:p>
            <a:pPr marL="461963" indent="-461963">
              <a:buClr>
                <a:schemeClr val="tx1"/>
              </a:buClr>
              <a:buSzPct val="75000"/>
              <a:buFont typeface="Wingdings" pitchFamily="2" charset="2"/>
              <a:buChar char="ü"/>
            </a:pPr>
            <a:r>
              <a:rPr lang="en-US" sz="1600" b="1" dirty="0">
                <a:solidFill>
                  <a:schemeClr val="tx1">
                    <a:lumMod val="95000"/>
                    <a:lumOff val="5000"/>
                  </a:schemeClr>
                </a:solidFill>
              </a:rPr>
              <a:t>Group work</a:t>
            </a:r>
            <a:endParaRPr lang="en-MY" sz="1600" b="1" dirty="0">
              <a:solidFill>
                <a:schemeClr val="tx1">
                  <a:lumMod val="95000"/>
                  <a:lumOff val="5000"/>
                </a:schemeClr>
              </a:solidFill>
            </a:endParaRPr>
          </a:p>
        </p:txBody>
      </p:sp>
    </p:spTree>
    <p:extLst>
      <p:ext uri="{BB962C8B-B14F-4D97-AF65-F5344CB8AC3E}">
        <p14:creationId xmlns:p14="http://schemas.microsoft.com/office/powerpoint/2010/main" val="1101397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2209801" y="1219201"/>
            <a:ext cx="7659687" cy="1325563"/>
          </a:xfrm>
        </p:spPr>
        <p:txBody>
          <a:bodyPr>
            <a:normAutofit fontScale="90000"/>
          </a:bodyPr>
          <a:lstStyle/>
          <a:p>
            <a:r>
              <a:rPr lang="en-US" sz="4000" dirty="0">
                <a:ln>
                  <a:solidFill>
                    <a:srgbClr val="C00000"/>
                  </a:solidFill>
                </a:ln>
                <a:solidFill>
                  <a:schemeClr val="accent6">
                    <a:lumMod val="90000"/>
                  </a:schemeClr>
                </a:solidFill>
                <a:cs typeface="Times New Roman" pitchFamily="18" charset="0"/>
              </a:rPr>
              <a:t>Curriculum Sequence (22 lessons)  </a:t>
            </a:r>
            <a:r>
              <a:rPr lang="en-US" sz="4000" dirty="0">
                <a:latin typeface="Arial" charset="0"/>
              </a:rPr>
              <a:t/>
            </a:r>
            <a:br>
              <a:rPr lang="en-US" sz="4000" dirty="0">
                <a:latin typeface="Arial" charset="0"/>
              </a:rPr>
            </a:br>
            <a:endParaRPr lang="en-MY" sz="4000" dirty="0"/>
          </a:p>
        </p:txBody>
      </p:sp>
      <p:sp>
        <p:nvSpPr>
          <p:cNvPr id="29699" name="Content Placeholder 4"/>
          <p:cNvSpPr>
            <a:spLocks noGrp="1"/>
          </p:cNvSpPr>
          <p:nvPr>
            <p:ph idx="1"/>
          </p:nvPr>
        </p:nvSpPr>
        <p:spPr>
          <a:xfrm>
            <a:off x="3352800" y="2286000"/>
            <a:ext cx="6172200" cy="2209800"/>
          </a:xfrm>
        </p:spPr>
        <p:txBody>
          <a:bodyPr>
            <a:normAutofit/>
          </a:bodyPr>
          <a:lstStyle/>
          <a:p>
            <a:r>
              <a:rPr lang="en-US" dirty="0" smtClean="0">
                <a:solidFill>
                  <a:schemeClr val="tx1"/>
                </a:solidFill>
              </a:rPr>
              <a:t>Lesson 1    : </a:t>
            </a:r>
            <a:r>
              <a:rPr lang="en-US" dirty="0" smtClean="0">
                <a:solidFill>
                  <a:schemeClr val="tx2"/>
                </a:solidFill>
              </a:rPr>
              <a:t>Pre-Trip to the Bakery</a:t>
            </a:r>
          </a:p>
          <a:p>
            <a:r>
              <a:rPr lang="en-US" dirty="0" smtClean="0">
                <a:solidFill>
                  <a:schemeClr val="tx1"/>
                </a:solidFill>
              </a:rPr>
              <a:t>Lesson 11  : </a:t>
            </a:r>
            <a:r>
              <a:rPr lang="en-US" dirty="0" smtClean="0">
                <a:solidFill>
                  <a:schemeClr val="tx2"/>
                </a:solidFill>
              </a:rPr>
              <a:t>Baking Oatmeal Cookies</a:t>
            </a:r>
          </a:p>
          <a:p>
            <a:r>
              <a:rPr lang="en-US" dirty="0" smtClean="0">
                <a:solidFill>
                  <a:schemeClr val="tx1"/>
                </a:solidFill>
              </a:rPr>
              <a:t>Lesson 18  : </a:t>
            </a:r>
            <a:r>
              <a:rPr lang="en-US" dirty="0" smtClean="0">
                <a:solidFill>
                  <a:schemeClr val="tx2"/>
                </a:solidFill>
              </a:rPr>
              <a:t>Jobs for the Bakery</a:t>
            </a:r>
          </a:p>
        </p:txBody>
      </p:sp>
    </p:spTree>
    <p:extLst>
      <p:ext uri="{BB962C8B-B14F-4D97-AF65-F5344CB8AC3E}">
        <p14:creationId xmlns:p14="http://schemas.microsoft.com/office/powerpoint/2010/main" val="3273238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2209800" y="381001"/>
            <a:ext cx="7886700" cy="1325563"/>
          </a:xfrm>
          <a:noFill/>
          <a:ln>
            <a:noFill/>
          </a:ln>
        </p:spPr>
        <p:txBody>
          <a:bodyPr>
            <a:normAutofit fontScale="90000"/>
          </a:bodyPr>
          <a:lstStyle/>
          <a:p>
            <a:r>
              <a:rPr lang="en-US" b="1" dirty="0">
                <a:ln>
                  <a:solidFill>
                    <a:schemeClr val="tx2"/>
                  </a:solidFill>
                </a:ln>
                <a:solidFill>
                  <a:schemeClr val="bg1">
                    <a:lumMod val="75000"/>
                  </a:schemeClr>
                </a:solidFill>
                <a:cs typeface="Times New Roman" pitchFamily="18" charset="0"/>
              </a:rPr>
              <a:t>Lesson: 1</a:t>
            </a:r>
            <a:r>
              <a:rPr lang="en-US" b="1" dirty="0">
                <a:ln>
                  <a:solidFill>
                    <a:schemeClr val="tx1"/>
                  </a:solidFill>
                </a:ln>
                <a:solidFill>
                  <a:schemeClr val="tx2"/>
                </a:solidFill>
                <a:cs typeface="Times New Roman" pitchFamily="18" charset="0"/>
              </a:rPr>
              <a:t/>
            </a:r>
            <a:br>
              <a:rPr lang="en-US" b="1" dirty="0">
                <a:ln>
                  <a:solidFill>
                    <a:schemeClr val="tx1"/>
                  </a:solidFill>
                </a:ln>
                <a:solidFill>
                  <a:schemeClr val="tx2"/>
                </a:solidFill>
                <a:cs typeface="Times New Roman" pitchFamily="18" charset="0"/>
              </a:rPr>
            </a:br>
            <a:r>
              <a:rPr lang="en-MY" dirty="0">
                <a:ln>
                  <a:solidFill>
                    <a:srgbClr val="C00000"/>
                  </a:solidFill>
                </a:ln>
                <a:solidFill>
                  <a:schemeClr val="tx2"/>
                </a:solidFill>
                <a:cs typeface="Times New Roman" pitchFamily="18" charset="0"/>
              </a:rPr>
              <a:t/>
            </a:r>
            <a:br>
              <a:rPr lang="en-MY" dirty="0">
                <a:ln>
                  <a:solidFill>
                    <a:srgbClr val="C00000"/>
                  </a:solidFill>
                </a:ln>
                <a:solidFill>
                  <a:schemeClr val="tx2"/>
                </a:solidFill>
                <a:cs typeface="Times New Roman" pitchFamily="18" charset="0"/>
              </a:rPr>
            </a:br>
            <a:r>
              <a:rPr lang="en-US" b="1" dirty="0">
                <a:ln>
                  <a:solidFill>
                    <a:schemeClr val="tx2"/>
                  </a:solidFill>
                </a:ln>
                <a:solidFill>
                  <a:schemeClr val="bg1">
                    <a:lumMod val="75000"/>
                  </a:schemeClr>
                </a:solidFill>
                <a:cs typeface="Times New Roman" pitchFamily="18" charset="0"/>
              </a:rPr>
              <a:t>Topic: </a:t>
            </a:r>
            <a:r>
              <a:rPr lang="en-US" sz="4000" dirty="0">
                <a:ln>
                  <a:solidFill>
                    <a:srgbClr val="C00000"/>
                  </a:solidFill>
                </a:ln>
                <a:solidFill>
                  <a:schemeClr val="accent6">
                    <a:lumMod val="90000"/>
                  </a:schemeClr>
                </a:solidFill>
                <a:cs typeface="Times New Roman" pitchFamily="18" charset="0"/>
              </a:rPr>
              <a:t>Pre-trip lesson on Bakery</a:t>
            </a:r>
            <a:endParaRPr lang="en-MY" sz="4000" dirty="0">
              <a:ln>
                <a:solidFill>
                  <a:srgbClr val="C00000"/>
                </a:solidFill>
              </a:ln>
              <a:solidFill>
                <a:schemeClr val="accent6">
                  <a:lumMod val="90000"/>
                </a:schemeClr>
              </a:solidFill>
            </a:endParaRPr>
          </a:p>
        </p:txBody>
      </p:sp>
      <p:sp>
        <p:nvSpPr>
          <p:cNvPr id="30723" name="Content Placeholder 2"/>
          <p:cNvSpPr>
            <a:spLocks noGrp="1"/>
          </p:cNvSpPr>
          <p:nvPr>
            <p:ph idx="1"/>
          </p:nvPr>
        </p:nvSpPr>
        <p:spPr>
          <a:xfrm>
            <a:off x="180305" y="2127990"/>
            <a:ext cx="11165982" cy="4351337"/>
          </a:xfrm>
        </p:spPr>
        <p:txBody>
          <a:bodyPr>
            <a:normAutofit/>
          </a:bodyPr>
          <a:lstStyle/>
          <a:p>
            <a:pPr marL="0" indent="0">
              <a:lnSpc>
                <a:spcPct val="150000"/>
              </a:lnSpc>
              <a:spcBef>
                <a:spcPct val="0"/>
              </a:spcBef>
            </a:pPr>
            <a:r>
              <a:rPr lang="en-US" sz="2800" b="1" dirty="0">
                <a:cs typeface="Times New Roman" pitchFamily="18" charset="0"/>
              </a:rPr>
              <a:t> </a:t>
            </a:r>
            <a:r>
              <a:rPr lang="en-US" b="1" dirty="0">
                <a:ln>
                  <a:solidFill>
                    <a:srgbClr val="C00000"/>
                  </a:solidFill>
                </a:ln>
                <a:solidFill>
                  <a:schemeClr val="accent6">
                    <a:lumMod val="90000"/>
                  </a:schemeClr>
                </a:solidFill>
                <a:cs typeface="Times New Roman" pitchFamily="18" charset="0"/>
              </a:rPr>
              <a:t>Materials required:</a:t>
            </a:r>
            <a:r>
              <a:rPr lang="en-US" dirty="0">
                <a:ln>
                  <a:solidFill>
                    <a:srgbClr val="C00000"/>
                  </a:solidFill>
                </a:ln>
                <a:solidFill>
                  <a:schemeClr val="accent6">
                    <a:lumMod val="90000"/>
                  </a:schemeClr>
                </a:solidFill>
                <a:cs typeface="Times New Roman" pitchFamily="18" charset="0"/>
              </a:rPr>
              <a:t> </a:t>
            </a:r>
            <a:r>
              <a:rPr lang="en-US" dirty="0" smtClean="0">
                <a:ln>
                  <a:solidFill>
                    <a:srgbClr val="C00000"/>
                  </a:solidFill>
                </a:ln>
                <a:solidFill>
                  <a:schemeClr val="accent6">
                    <a:lumMod val="90000"/>
                  </a:schemeClr>
                </a:solidFill>
                <a:cs typeface="Times New Roman" pitchFamily="18" charset="0"/>
              </a:rPr>
              <a:t/>
            </a:r>
            <a:br>
              <a:rPr lang="en-US" dirty="0" smtClean="0">
                <a:ln>
                  <a:solidFill>
                    <a:srgbClr val="C00000"/>
                  </a:solidFill>
                </a:ln>
                <a:solidFill>
                  <a:schemeClr val="accent6">
                    <a:lumMod val="90000"/>
                  </a:schemeClr>
                </a:solidFill>
                <a:cs typeface="Times New Roman" pitchFamily="18" charset="0"/>
              </a:rPr>
            </a:br>
            <a:r>
              <a:rPr lang="en-US" sz="1800" dirty="0" smtClean="0">
                <a:cs typeface="Times New Roman" pitchFamily="18" charset="0"/>
              </a:rPr>
              <a:t>    </a:t>
            </a:r>
            <a:r>
              <a:rPr lang="en-US" sz="1800" dirty="0" smtClean="0">
                <a:solidFill>
                  <a:schemeClr val="tx2"/>
                </a:solidFill>
                <a:cs typeface="Times New Roman" pitchFamily="18" charset="0"/>
              </a:rPr>
              <a:t>News </a:t>
            </a:r>
            <a:r>
              <a:rPr lang="en-US" sz="1800" dirty="0">
                <a:solidFill>
                  <a:schemeClr val="tx2"/>
                </a:solidFill>
                <a:cs typeface="Times New Roman" pitchFamily="18" charset="0"/>
              </a:rPr>
              <a:t>print paper, pencil, Board marker</a:t>
            </a:r>
            <a:endParaRPr lang="en-MY" sz="1800" dirty="0">
              <a:solidFill>
                <a:schemeClr val="tx2"/>
              </a:solidFill>
              <a:cs typeface="Times New Roman" pitchFamily="18" charset="0"/>
            </a:endParaRPr>
          </a:p>
          <a:p>
            <a:pPr marL="0" indent="0">
              <a:spcBef>
                <a:spcPct val="0"/>
              </a:spcBef>
              <a:buNone/>
            </a:pPr>
            <a:endParaRPr lang="en-MY" sz="1800" dirty="0">
              <a:cs typeface="Times New Roman" pitchFamily="18" charset="0"/>
            </a:endParaRPr>
          </a:p>
          <a:p>
            <a:pPr marL="0" indent="0">
              <a:lnSpc>
                <a:spcPct val="110000"/>
              </a:lnSpc>
              <a:spcBef>
                <a:spcPct val="0"/>
              </a:spcBef>
            </a:pPr>
            <a:r>
              <a:rPr lang="en-US" sz="2800" b="1" dirty="0">
                <a:cs typeface="Times New Roman" pitchFamily="18" charset="0"/>
              </a:rPr>
              <a:t> </a:t>
            </a:r>
            <a:r>
              <a:rPr lang="en-US" b="1" dirty="0">
                <a:ln>
                  <a:solidFill>
                    <a:srgbClr val="C00000"/>
                  </a:solidFill>
                </a:ln>
                <a:solidFill>
                  <a:schemeClr val="accent6">
                    <a:lumMod val="90000"/>
                  </a:schemeClr>
                </a:solidFill>
                <a:cs typeface="Times New Roman" pitchFamily="18" charset="0"/>
              </a:rPr>
              <a:t>Learning objectives: </a:t>
            </a:r>
            <a:br>
              <a:rPr lang="en-US" b="1" dirty="0">
                <a:ln>
                  <a:solidFill>
                    <a:srgbClr val="C00000"/>
                  </a:solidFill>
                </a:ln>
                <a:solidFill>
                  <a:schemeClr val="accent6">
                    <a:lumMod val="90000"/>
                  </a:schemeClr>
                </a:solidFill>
                <a:cs typeface="Times New Roman" pitchFamily="18" charset="0"/>
              </a:rPr>
            </a:br>
            <a:r>
              <a:rPr lang="en-US" sz="2800" b="1" dirty="0" smtClean="0">
                <a:cs typeface="Times New Roman" pitchFamily="18" charset="0"/>
              </a:rPr>
              <a:t>  </a:t>
            </a:r>
            <a:r>
              <a:rPr lang="en-US" sz="1800" dirty="0" smtClean="0">
                <a:solidFill>
                  <a:schemeClr val="tx2"/>
                </a:solidFill>
                <a:cs typeface="Times New Roman" pitchFamily="18" charset="0"/>
              </a:rPr>
              <a:t>To </a:t>
            </a:r>
            <a:r>
              <a:rPr lang="en-US" sz="1800" dirty="0">
                <a:solidFill>
                  <a:schemeClr val="tx2"/>
                </a:solidFill>
                <a:cs typeface="Times New Roman" pitchFamily="18" charset="0"/>
              </a:rPr>
              <a:t>know about the activities that happen at the bakery.</a:t>
            </a:r>
            <a:endParaRPr lang="en-MY" sz="1800" dirty="0">
              <a:solidFill>
                <a:schemeClr val="tx2"/>
              </a:solidFill>
              <a:cs typeface="Times New Roman" pitchFamily="18" charset="0"/>
            </a:endParaRPr>
          </a:p>
          <a:p>
            <a:pPr marL="0" indent="0">
              <a:spcBef>
                <a:spcPct val="0"/>
              </a:spcBef>
              <a:buNone/>
            </a:pPr>
            <a:endParaRPr lang="en-MY" sz="1800" dirty="0">
              <a:solidFill>
                <a:schemeClr val="tx2"/>
              </a:solidFill>
              <a:cs typeface="Times New Roman" pitchFamily="18" charset="0"/>
            </a:endParaRPr>
          </a:p>
          <a:p>
            <a:pPr marL="0" indent="0">
              <a:spcBef>
                <a:spcPct val="0"/>
              </a:spcBef>
            </a:pPr>
            <a:r>
              <a:rPr lang="en-US" sz="2800" b="1" dirty="0">
                <a:cs typeface="Times New Roman" pitchFamily="18" charset="0"/>
              </a:rPr>
              <a:t> </a:t>
            </a:r>
            <a:r>
              <a:rPr lang="en-US" b="1" dirty="0">
                <a:ln>
                  <a:solidFill>
                    <a:srgbClr val="C00000"/>
                  </a:solidFill>
                </a:ln>
                <a:solidFill>
                  <a:schemeClr val="accent6">
                    <a:lumMod val="90000"/>
                  </a:schemeClr>
                </a:solidFill>
                <a:cs typeface="Times New Roman" pitchFamily="18" charset="0"/>
              </a:rPr>
              <a:t>Meeting Message:</a:t>
            </a:r>
            <a:r>
              <a:rPr lang="en-US" dirty="0">
                <a:ln>
                  <a:solidFill>
                    <a:srgbClr val="C00000"/>
                  </a:solidFill>
                </a:ln>
                <a:solidFill>
                  <a:schemeClr val="accent6">
                    <a:lumMod val="90000"/>
                  </a:schemeClr>
                </a:solidFill>
                <a:cs typeface="Times New Roman" pitchFamily="18" charset="0"/>
              </a:rPr>
              <a:t> </a:t>
            </a:r>
            <a:r>
              <a:rPr lang="en-US" sz="2800" dirty="0">
                <a:cs typeface="Times New Roman" pitchFamily="18" charset="0"/>
              </a:rPr>
              <a:t/>
            </a:r>
            <a:br>
              <a:rPr lang="en-US" sz="2800" dirty="0">
                <a:cs typeface="Times New Roman" pitchFamily="18" charset="0"/>
              </a:rPr>
            </a:br>
            <a:r>
              <a:rPr lang="en-US" sz="2800" dirty="0" smtClean="0">
                <a:cs typeface="Times New Roman" pitchFamily="18" charset="0"/>
              </a:rPr>
              <a:t>  </a:t>
            </a:r>
            <a:r>
              <a:rPr lang="en-US" sz="1800" dirty="0" smtClean="0">
                <a:solidFill>
                  <a:schemeClr val="tx2"/>
                </a:solidFill>
                <a:cs typeface="Times New Roman" pitchFamily="18" charset="0"/>
              </a:rPr>
              <a:t>Tomorrow </a:t>
            </a:r>
            <a:r>
              <a:rPr lang="en-US" sz="1800" dirty="0">
                <a:solidFill>
                  <a:schemeClr val="tx2"/>
                </a:solidFill>
                <a:cs typeface="Times New Roman" pitchFamily="18" charset="0"/>
              </a:rPr>
              <a:t>we are going on a trip to Dhokaima Bakery. Have you visited a bakery before?  Let us </a:t>
            </a:r>
            <a:r>
              <a:rPr lang="en-US" sz="1800" dirty="0" smtClean="0">
                <a:solidFill>
                  <a:schemeClr val="tx2"/>
                </a:solidFill>
                <a:cs typeface="Times New Roman" pitchFamily="18" charset="0"/>
              </a:rPr>
              <a:t>  think </a:t>
            </a:r>
            <a:r>
              <a:rPr lang="en-US" sz="1800" dirty="0">
                <a:solidFill>
                  <a:schemeClr val="tx2"/>
                </a:solidFill>
                <a:cs typeface="Times New Roman" pitchFamily="18" charset="0"/>
              </a:rPr>
              <a:t>about the different things that you will find at the Bakery and what more you would like to find out. </a:t>
            </a:r>
            <a:endParaRPr lang="en-MY" sz="1800" dirty="0">
              <a:solidFill>
                <a:schemeClr val="tx2"/>
              </a:solidFill>
            </a:endParaRPr>
          </a:p>
        </p:txBody>
      </p:sp>
    </p:spTree>
    <p:extLst>
      <p:ext uri="{BB962C8B-B14F-4D97-AF65-F5344CB8AC3E}">
        <p14:creationId xmlns:p14="http://schemas.microsoft.com/office/powerpoint/2010/main" val="2234643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47700"/>
            <a:ext cx="8229600" cy="1143000"/>
          </a:xfrm>
        </p:spPr>
        <p:txBody>
          <a:bodyPr>
            <a:normAutofit fontScale="90000"/>
          </a:bodyPr>
          <a:lstStyle/>
          <a:p>
            <a:pPr>
              <a:defRPr/>
            </a:pPr>
            <a:r>
              <a:rPr lang="en-US" b="1" dirty="0" smtClean="0">
                <a:ln>
                  <a:solidFill>
                    <a:srgbClr val="C00000"/>
                  </a:solidFill>
                </a:ln>
                <a:solidFill>
                  <a:schemeClr val="accent6">
                    <a:lumMod val="90000"/>
                  </a:schemeClr>
                </a:solidFill>
              </a:rPr>
              <a:t/>
            </a:r>
            <a:br>
              <a:rPr lang="en-US" b="1" dirty="0" smtClean="0">
                <a:ln>
                  <a:solidFill>
                    <a:srgbClr val="C00000"/>
                  </a:solidFill>
                </a:ln>
                <a:solidFill>
                  <a:schemeClr val="accent6">
                    <a:lumMod val="90000"/>
                  </a:schemeClr>
                </a:solidFill>
              </a:rPr>
            </a:br>
            <a:r>
              <a:rPr lang="en-US" b="1" dirty="0" smtClean="0">
                <a:ln>
                  <a:solidFill>
                    <a:srgbClr val="C00000"/>
                  </a:solidFill>
                </a:ln>
                <a:solidFill>
                  <a:schemeClr val="accent6">
                    <a:lumMod val="90000"/>
                  </a:schemeClr>
                </a:solidFill>
              </a:rPr>
              <a:t/>
            </a:r>
            <a:br>
              <a:rPr lang="en-US" b="1" dirty="0" smtClean="0">
                <a:ln>
                  <a:solidFill>
                    <a:srgbClr val="C00000"/>
                  </a:solidFill>
                </a:ln>
                <a:solidFill>
                  <a:schemeClr val="accent6">
                    <a:lumMod val="90000"/>
                  </a:schemeClr>
                </a:solidFill>
              </a:rPr>
            </a:br>
            <a:r>
              <a:rPr lang="en-US" b="1" dirty="0" smtClean="0">
                <a:ln>
                  <a:solidFill>
                    <a:srgbClr val="C00000"/>
                  </a:solidFill>
                </a:ln>
                <a:solidFill>
                  <a:schemeClr val="accent6">
                    <a:lumMod val="90000"/>
                  </a:schemeClr>
                </a:solidFill>
              </a:rPr>
              <a:t>Read to the students</a:t>
            </a:r>
            <a:r>
              <a:rPr lang="en-US" dirty="0" smtClean="0">
                <a:ln>
                  <a:solidFill>
                    <a:srgbClr val="C00000"/>
                  </a:solidFill>
                </a:ln>
                <a:solidFill>
                  <a:schemeClr val="accent6">
                    <a:lumMod val="90000"/>
                  </a:schemeClr>
                </a:solidFill>
              </a:rPr>
              <a:t/>
            </a:r>
            <a:br>
              <a:rPr lang="en-US" dirty="0" smtClean="0">
                <a:ln>
                  <a:solidFill>
                    <a:srgbClr val="C00000"/>
                  </a:solidFill>
                </a:ln>
                <a:solidFill>
                  <a:schemeClr val="accent6">
                    <a:lumMod val="90000"/>
                  </a:schemeClr>
                </a:solidFill>
              </a:rPr>
            </a:br>
            <a:r>
              <a:rPr lang="en-MY" dirty="0" smtClean="0"/>
              <a:t/>
            </a:r>
            <a:br>
              <a:rPr lang="en-MY" dirty="0" smtClean="0"/>
            </a:br>
            <a:endParaRPr lang="en-US" b="1" dirty="0"/>
          </a:p>
        </p:txBody>
      </p:sp>
      <p:pic>
        <p:nvPicPr>
          <p:cNvPr id="4" name="Content Placeholder 3" descr="download (1).jpg"/>
          <p:cNvPicPr>
            <a:picLocks noGrp="1" noChangeAspect="1"/>
          </p:cNvPicPr>
          <p:nvPr>
            <p:ph idx="1"/>
          </p:nvPr>
        </p:nvPicPr>
        <p:blipFill>
          <a:blip r:embed="rId2"/>
          <a:stretch>
            <a:fillRect/>
          </a:stretch>
        </p:blipFill>
        <p:spPr>
          <a:xfrm>
            <a:off x="2895600" y="1569841"/>
            <a:ext cx="6248400" cy="5003699"/>
          </a:xfrm>
        </p:spPr>
      </p:pic>
      <p:sp>
        <p:nvSpPr>
          <p:cNvPr id="5" name="TextBox 4"/>
          <p:cNvSpPr txBox="1"/>
          <p:nvPr/>
        </p:nvSpPr>
        <p:spPr>
          <a:xfrm>
            <a:off x="3124200" y="1219200"/>
            <a:ext cx="5715000" cy="369332"/>
          </a:xfrm>
          <a:prstGeom prst="rect">
            <a:avLst/>
          </a:prstGeom>
          <a:noFill/>
        </p:spPr>
        <p:txBody>
          <a:bodyPr wrap="square" rtlCol="0">
            <a:spAutoFit/>
          </a:bodyPr>
          <a:lstStyle/>
          <a:p>
            <a:pPr algn="ctr"/>
            <a:r>
              <a:rPr lang="en-US" dirty="0">
                <a:solidFill>
                  <a:schemeClr val="tx2"/>
                </a:solidFill>
              </a:rPr>
              <a:t>Bread </a:t>
            </a:r>
            <a:r>
              <a:rPr lang="en-US" dirty="0" err="1">
                <a:solidFill>
                  <a:schemeClr val="tx2"/>
                </a:solidFill>
              </a:rPr>
              <a:t>Bread</a:t>
            </a:r>
            <a:r>
              <a:rPr lang="en-US" dirty="0">
                <a:solidFill>
                  <a:schemeClr val="tx2"/>
                </a:solidFill>
              </a:rPr>
              <a:t> </a:t>
            </a:r>
            <a:r>
              <a:rPr lang="en-US" dirty="0" err="1">
                <a:solidFill>
                  <a:schemeClr val="tx2"/>
                </a:solidFill>
              </a:rPr>
              <a:t>Bread</a:t>
            </a:r>
            <a:r>
              <a:rPr lang="en-US" dirty="0">
                <a:solidFill>
                  <a:schemeClr val="tx2"/>
                </a:solidFill>
              </a:rPr>
              <a:t> by Ann Morris</a:t>
            </a:r>
          </a:p>
        </p:txBody>
      </p:sp>
    </p:spTree>
    <p:extLst>
      <p:ext uri="{BB962C8B-B14F-4D97-AF65-F5344CB8AC3E}">
        <p14:creationId xmlns:p14="http://schemas.microsoft.com/office/powerpoint/2010/main" val="2006712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0763" y="513300"/>
            <a:ext cx="7886700" cy="1325562"/>
          </a:xfrm>
        </p:spPr>
        <p:txBody>
          <a:bodyPr>
            <a:normAutofit fontScale="90000"/>
          </a:bodyPr>
          <a:lstStyle/>
          <a:p>
            <a:pPr>
              <a:defRPr/>
            </a:pPr>
            <a:r>
              <a:rPr lang="en-US" sz="2700" b="1" dirty="0">
                <a:ln>
                  <a:solidFill>
                    <a:schemeClr val="tx2"/>
                  </a:solidFill>
                </a:ln>
                <a:solidFill>
                  <a:schemeClr val="bg1">
                    <a:lumMod val="75000"/>
                  </a:schemeClr>
                </a:solidFill>
              </a:rPr>
              <a:t>Lesson: 11</a:t>
            </a:r>
            <a:r>
              <a:rPr lang="en-US" b="1" dirty="0" smtClean="0">
                <a:ln>
                  <a:solidFill>
                    <a:schemeClr val="tx2"/>
                  </a:solidFill>
                </a:ln>
                <a:solidFill>
                  <a:schemeClr val="bg1">
                    <a:lumMod val="75000"/>
                  </a:schemeClr>
                </a:solidFill>
              </a:rPr>
              <a:t/>
            </a:r>
            <a:br>
              <a:rPr lang="en-US" b="1" dirty="0" smtClean="0">
                <a:ln>
                  <a:solidFill>
                    <a:schemeClr val="tx2"/>
                  </a:solidFill>
                </a:ln>
                <a:solidFill>
                  <a:schemeClr val="bg1">
                    <a:lumMod val="75000"/>
                  </a:schemeClr>
                </a:solidFill>
              </a:rPr>
            </a:br>
            <a:r>
              <a:rPr lang="en-MY" sz="3100" dirty="0">
                <a:ln>
                  <a:solidFill>
                    <a:schemeClr val="tx2"/>
                  </a:solidFill>
                </a:ln>
                <a:solidFill>
                  <a:schemeClr val="bg1">
                    <a:lumMod val="75000"/>
                  </a:schemeClr>
                </a:solidFill>
              </a:rPr>
              <a:t/>
            </a:r>
            <a:br>
              <a:rPr lang="en-MY" sz="3100" dirty="0">
                <a:ln>
                  <a:solidFill>
                    <a:schemeClr val="tx2"/>
                  </a:solidFill>
                </a:ln>
                <a:solidFill>
                  <a:schemeClr val="bg1">
                    <a:lumMod val="75000"/>
                  </a:schemeClr>
                </a:solidFill>
              </a:rPr>
            </a:br>
            <a:r>
              <a:rPr lang="en-US" b="1" dirty="0">
                <a:ln>
                  <a:solidFill>
                    <a:schemeClr val="tx2"/>
                  </a:solidFill>
                </a:ln>
                <a:solidFill>
                  <a:schemeClr val="bg1">
                    <a:lumMod val="75000"/>
                  </a:schemeClr>
                </a:solidFill>
              </a:rPr>
              <a:t>Topic: </a:t>
            </a:r>
            <a:r>
              <a:rPr lang="en-US" b="1" dirty="0">
                <a:ln>
                  <a:solidFill>
                    <a:srgbClr val="C00000"/>
                  </a:solidFill>
                </a:ln>
                <a:solidFill>
                  <a:schemeClr val="accent6">
                    <a:lumMod val="90000"/>
                  </a:schemeClr>
                </a:solidFill>
              </a:rPr>
              <a:t>Baking Oatmeal </a:t>
            </a:r>
            <a:r>
              <a:rPr lang="en-US" b="1" dirty="0" smtClean="0">
                <a:ln>
                  <a:solidFill>
                    <a:srgbClr val="C00000"/>
                  </a:solidFill>
                </a:ln>
                <a:solidFill>
                  <a:schemeClr val="accent6">
                    <a:lumMod val="90000"/>
                  </a:schemeClr>
                </a:solidFill>
              </a:rPr>
              <a:t>Cookies</a:t>
            </a:r>
            <a:endParaRPr lang="en-MY" dirty="0">
              <a:ln>
                <a:solidFill>
                  <a:srgbClr val="C00000"/>
                </a:solidFill>
              </a:ln>
              <a:solidFill>
                <a:schemeClr val="accent6">
                  <a:lumMod val="90000"/>
                </a:schemeClr>
              </a:solidFill>
            </a:endParaRPr>
          </a:p>
        </p:txBody>
      </p:sp>
      <p:sp>
        <p:nvSpPr>
          <p:cNvPr id="3" name="Content Placeholder 2"/>
          <p:cNvSpPr>
            <a:spLocks noGrp="1"/>
          </p:cNvSpPr>
          <p:nvPr>
            <p:ph idx="1"/>
          </p:nvPr>
        </p:nvSpPr>
        <p:spPr>
          <a:xfrm>
            <a:off x="231819" y="2347622"/>
            <a:ext cx="11797047" cy="4298950"/>
          </a:xfrm>
        </p:spPr>
        <p:txBody>
          <a:bodyPr>
            <a:normAutofit/>
          </a:bodyPr>
          <a:lstStyle/>
          <a:p>
            <a:pPr>
              <a:buFontTx/>
              <a:buNone/>
              <a:defRPr/>
            </a:pPr>
            <a:r>
              <a:rPr lang="en-US" b="1" dirty="0" smtClean="0">
                <a:ln>
                  <a:solidFill>
                    <a:schemeClr val="tx2"/>
                  </a:solidFill>
                </a:ln>
                <a:solidFill>
                  <a:schemeClr val="bg1">
                    <a:lumMod val="75000"/>
                  </a:schemeClr>
                </a:solidFill>
              </a:rPr>
              <a:t>Materials </a:t>
            </a:r>
            <a:r>
              <a:rPr lang="en-US" b="1" dirty="0">
                <a:ln>
                  <a:solidFill>
                    <a:schemeClr val="tx2"/>
                  </a:solidFill>
                </a:ln>
                <a:solidFill>
                  <a:schemeClr val="bg1">
                    <a:lumMod val="75000"/>
                  </a:schemeClr>
                </a:solidFill>
              </a:rPr>
              <a:t>required</a:t>
            </a:r>
            <a:endParaRPr lang="en-MY" dirty="0">
              <a:ln>
                <a:solidFill>
                  <a:schemeClr val="tx2"/>
                </a:solidFill>
              </a:ln>
              <a:solidFill>
                <a:schemeClr val="bg1">
                  <a:lumMod val="75000"/>
                </a:schemeClr>
              </a:solidFill>
            </a:endParaRPr>
          </a:p>
          <a:p>
            <a:pPr marL="457200" indent="-457200">
              <a:buClr>
                <a:schemeClr val="tx1"/>
              </a:buClr>
              <a:buSzPct val="75000"/>
              <a:buFont typeface="Wingdings" pitchFamily="2" charset="2"/>
              <a:buChar char="Ø"/>
              <a:defRPr/>
            </a:pPr>
            <a:r>
              <a:rPr lang="en-US" dirty="0">
                <a:solidFill>
                  <a:schemeClr val="tx2"/>
                </a:solidFill>
              </a:rPr>
              <a:t>Oatmeal, flour, butter, sugar, baking powder, oven, trays, measuring cups and spoons, </a:t>
            </a:r>
            <a:r>
              <a:rPr lang="en-US" dirty="0" smtClean="0">
                <a:solidFill>
                  <a:schemeClr val="tx2"/>
                </a:solidFill>
              </a:rPr>
              <a:t>bowls and aprons</a:t>
            </a:r>
            <a:endParaRPr lang="en-MY" dirty="0">
              <a:solidFill>
                <a:schemeClr val="tx2"/>
              </a:solidFill>
            </a:endParaRPr>
          </a:p>
          <a:p>
            <a:pPr>
              <a:buFontTx/>
              <a:buNone/>
              <a:defRPr/>
            </a:pPr>
            <a:endParaRPr lang="en-MY" sz="2000" dirty="0"/>
          </a:p>
          <a:p>
            <a:pPr>
              <a:buFontTx/>
              <a:buNone/>
              <a:defRPr/>
            </a:pPr>
            <a:r>
              <a:rPr lang="en-US" b="1" dirty="0">
                <a:ln>
                  <a:solidFill>
                    <a:schemeClr val="tx2"/>
                  </a:solidFill>
                </a:ln>
                <a:solidFill>
                  <a:schemeClr val="bg1">
                    <a:lumMod val="75000"/>
                  </a:schemeClr>
                </a:solidFill>
              </a:rPr>
              <a:t>Learning objective</a:t>
            </a:r>
            <a:endParaRPr lang="en-MY" dirty="0">
              <a:ln>
                <a:solidFill>
                  <a:schemeClr val="tx2"/>
                </a:solidFill>
              </a:ln>
              <a:solidFill>
                <a:schemeClr val="bg1">
                  <a:lumMod val="75000"/>
                </a:schemeClr>
              </a:solidFill>
            </a:endParaRPr>
          </a:p>
          <a:p>
            <a:pPr marL="457200" indent="-457200">
              <a:buClr>
                <a:schemeClr val="tx1"/>
              </a:buClr>
              <a:buSzPct val="75000"/>
              <a:buFont typeface="Wingdings" pitchFamily="2" charset="2"/>
              <a:buChar char="Ø"/>
              <a:defRPr/>
            </a:pPr>
            <a:r>
              <a:rPr lang="en-US" dirty="0">
                <a:solidFill>
                  <a:schemeClr val="tx2"/>
                </a:solidFill>
              </a:rPr>
              <a:t>Children learn to  bake  oatmeal cookies. They also learn  measurement, fractions, changes of materials when mixed, </a:t>
            </a:r>
            <a:r>
              <a:rPr lang="en-US" dirty="0" smtClean="0">
                <a:solidFill>
                  <a:schemeClr val="tx2"/>
                </a:solidFill>
              </a:rPr>
              <a:t>baked </a:t>
            </a:r>
            <a:r>
              <a:rPr lang="en-US" dirty="0">
                <a:solidFill>
                  <a:schemeClr val="tx2"/>
                </a:solidFill>
              </a:rPr>
              <a:t>and </a:t>
            </a:r>
            <a:r>
              <a:rPr lang="en-US" dirty="0" smtClean="0">
                <a:solidFill>
                  <a:schemeClr val="tx2"/>
                </a:solidFill>
              </a:rPr>
              <a:t>cooked.</a:t>
            </a:r>
            <a:endParaRPr lang="en-MY" dirty="0">
              <a:solidFill>
                <a:schemeClr val="tx2"/>
              </a:solidFill>
            </a:endParaRPr>
          </a:p>
        </p:txBody>
      </p:sp>
    </p:spTree>
    <p:extLst>
      <p:ext uri="{BB962C8B-B14F-4D97-AF65-F5344CB8AC3E}">
        <p14:creationId xmlns:p14="http://schemas.microsoft.com/office/powerpoint/2010/main" val="190417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62498" y="1284287"/>
            <a:ext cx="7886700" cy="5573713"/>
          </a:xfrm>
        </p:spPr>
        <p:txBody>
          <a:bodyPr>
            <a:noAutofit/>
          </a:bodyPr>
          <a:lstStyle/>
          <a:p>
            <a:pPr>
              <a:buFontTx/>
              <a:buNone/>
              <a:defRPr/>
            </a:pPr>
            <a:r>
              <a:rPr lang="en-US" sz="2800" b="1" dirty="0">
                <a:ln>
                  <a:solidFill>
                    <a:srgbClr val="C00000"/>
                  </a:solidFill>
                </a:ln>
                <a:solidFill>
                  <a:schemeClr val="accent6">
                    <a:lumMod val="90000"/>
                  </a:schemeClr>
                </a:solidFill>
              </a:rPr>
              <a:t>Meeting Message:</a:t>
            </a:r>
            <a:br>
              <a:rPr lang="en-US" sz="2800" b="1" dirty="0">
                <a:ln>
                  <a:solidFill>
                    <a:srgbClr val="C00000"/>
                  </a:solidFill>
                </a:ln>
                <a:solidFill>
                  <a:schemeClr val="accent6">
                    <a:lumMod val="90000"/>
                  </a:schemeClr>
                </a:solidFill>
              </a:rPr>
            </a:br>
            <a:r>
              <a:rPr lang="en-US" sz="2800" b="1" dirty="0">
                <a:ln>
                  <a:solidFill>
                    <a:srgbClr val="C00000"/>
                  </a:solidFill>
                </a:ln>
                <a:solidFill>
                  <a:schemeClr val="accent6">
                    <a:lumMod val="90000"/>
                  </a:schemeClr>
                </a:solidFill>
              </a:rPr>
              <a:t/>
            </a:r>
            <a:br>
              <a:rPr lang="en-US" sz="2800" b="1" dirty="0">
                <a:ln>
                  <a:solidFill>
                    <a:srgbClr val="C00000"/>
                  </a:solidFill>
                </a:ln>
                <a:solidFill>
                  <a:schemeClr val="accent6">
                    <a:lumMod val="90000"/>
                  </a:schemeClr>
                </a:solidFill>
              </a:rPr>
            </a:br>
            <a:endParaRPr lang="en-MY" sz="2800" dirty="0">
              <a:ln>
                <a:solidFill>
                  <a:srgbClr val="C00000"/>
                </a:solidFill>
              </a:ln>
              <a:solidFill>
                <a:schemeClr val="accent6">
                  <a:lumMod val="90000"/>
                </a:schemeClr>
              </a:solidFill>
            </a:endParaRPr>
          </a:p>
          <a:p>
            <a:pPr marL="457200" indent="-457200">
              <a:buClr>
                <a:schemeClr val="tx1"/>
              </a:buClr>
              <a:buSzPct val="75000"/>
              <a:buFont typeface="Wingdings" pitchFamily="2" charset="2"/>
              <a:buChar char="Ø"/>
              <a:defRPr/>
            </a:pPr>
            <a:r>
              <a:rPr lang="en-US" dirty="0">
                <a:solidFill>
                  <a:schemeClr val="tx2"/>
                </a:solidFill>
              </a:rPr>
              <a:t>The shopping groups have bought the ingredients. Today we are going to bake oatmeal cookies. We are sure you are very excited. We are too! Let us talk about how we will work well and have fun as well. We have some parents helping us </a:t>
            </a:r>
            <a:r>
              <a:rPr lang="en-US" dirty="0" smtClean="0">
                <a:solidFill>
                  <a:schemeClr val="tx2"/>
                </a:solidFill>
              </a:rPr>
              <a:t>today. (</a:t>
            </a:r>
            <a:r>
              <a:rPr lang="en-US" dirty="0">
                <a:solidFill>
                  <a:schemeClr val="tx2"/>
                </a:solidFill>
              </a:rPr>
              <a:t>P</a:t>
            </a:r>
            <a:r>
              <a:rPr lang="en-US" dirty="0" smtClean="0">
                <a:solidFill>
                  <a:schemeClr val="tx2"/>
                </a:solidFill>
              </a:rPr>
              <a:t>arent volunteers introduced. </a:t>
            </a:r>
            <a:r>
              <a:rPr lang="en-US" dirty="0">
                <a:solidFill>
                  <a:schemeClr val="tx2"/>
                </a:solidFill>
              </a:rPr>
              <a:t>)</a:t>
            </a:r>
            <a:endParaRPr lang="en-MY" dirty="0">
              <a:solidFill>
                <a:schemeClr val="tx2"/>
              </a:solidFill>
            </a:endParaRPr>
          </a:p>
          <a:p>
            <a:pPr>
              <a:defRPr/>
            </a:pPr>
            <a:endParaRPr lang="en-US" sz="2800" b="1" dirty="0"/>
          </a:p>
        </p:txBody>
      </p:sp>
    </p:spTree>
    <p:extLst>
      <p:ext uri="{BB962C8B-B14F-4D97-AF65-F5344CB8AC3E}">
        <p14:creationId xmlns:p14="http://schemas.microsoft.com/office/powerpoint/2010/main" val="495308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72291" y="449866"/>
            <a:ext cx="7448550" cy="5613400"/>
          </a:xfrm>
          <a:ln>
            <a:noFill/>
          </a:ln>
        </p:spPr>
        <p:txBody>
          <a:bodyPr>
            <a:noAutofit/>
          </a:bodyPr>
          <a:lstStyle/>
          <a:p>
            <a:pPr algn="ctr">
              <a:buFontTx/>
              <a:buNone/>
              <a:defRPr/>
            </a:pPr>
            <a:r>
              <a:rPr lang="en-US" sz="4000" b="1" dirty="0">
                <a:ln>
                  <a:solidFill>
                    <a:srgbClr val="C00000"/>
                  </a:solidFill>
                </a:ln>
                <a:solidFill>
                  <a:schemeClr val="accent6">
                    <a:lumMod val="90000"/>
                  </a:schemeClr>
                </a:solidFill>
              </a:rPr>
              <a:t>Summary activity</a:t>
            </a:r>
            <a:endParaRPr lang="en-MY" sz="4000" dirty="0">
              <a:ln>
                <a:solidFill>
                  <a:srgbClr val="C00000"/>
                </a:solidFill>
              </a:ln>
              <a:solidFill>
                <a:schemeClr val="accent6">
                  <a:lumMod val="90000"/>
                </a:schemeClr>
              </a:solidFill>
            </a:endParaRPr>
          </a:p>
          <a:p>
            <a:pPr>
              <a:buFontTx/>
              <a:buNone/>
              <a:defRPr/>
            </a:pPr>
            <a:endParaRPr lang="en-US" sz="1800" b="1" dirty="0">
              <a:solidFill>
                <a:srgbClr val="FFFF00"/>
              </a:solidFill>
            </a:endParaRPr>
          </a:p>
          <a:p>
            <a:pPr>
              <a:buFontTx/>
              <a:buNone/>
              <a:defRPr/>
            </a:pPr>
            <a:r>
              <a:rPr lang="en-US" sz="3600" b="1" dirty="0" smtClean="0">
                <a:ln>
                  <a:solidFill>
                    <a:schemeClr val="tx2"/>
                  </a:solidFill>
                </a:ln>
                <a:solidFill>
                  <a:schemeClr val="tx2"/>
                </a:solidFill>
              </a:rPr>
              <a:t>          Oat </a:t>
            </a:r>
            <a:r>
              <a:rPr lang="en-US" sz="3600" b="1" dirty="0">
                <a:ln>
                  <a:solidFill>
                    <a:schemeClr val="tx2"/>
                  </a:solidFill>
                </a:ln>
                <a:solidFill>
                  <a:schemeClr val="tx2"/>
                </a:solidFill>
              </a:rPr>
              <a:t>Meal Cookies</a:t>
            </a:r>
            <a:br>
              <a:rPr lang="en-US" sz="3600" b="1" dirty="0">
                <a:ln>
                  <a:solidFill>
                    <a:schemeClr val="tx2"/>
                  </a:solidFill>
                </a:ln>
                <a:solidFill>
                  <a:schemeClr val="tx2"/>
                </a:solidFill>
              </a:rPr>
            </a:br>
            <a:endParaRPr lang="en-US" sz="3600" b="1" dirty="0">
              <a:ln>
                <a:solidFill>
                  <a:schemeClr val="tx2"/>
                </a:solidFill>
              </a:ln>
              <a:solidFill>
                <a:schemeClr val="tx2"/>
              </a:solidFill>
            </a:endParaRPr>
          </a:p>
          <a:p>
            <a:pPr>
              <a:buFontTx/>
              <a:buNone/>
              <a:defRPr/>
            </a:pPr>
            <a:endParaRPr lang="en-MY" sz="100" dirty="0">
              <a:ln>
                <a:solidFill>
                  <a:schemeClr val="tx2"/>
                </a:solidFill>
              </a:ln>
              <a:solidFill>
                <a:schemeClr val="tx2"/>
              </a:solidFill>
            </a:endParaRPr>
          </a:p>
          <a:p>
            <a:pPr>
              <a:buFontTx/>
              <a:buNone/>
              <a:defRPr/>
            </a:pPr>
            <a:r>
              <a:rPr lang="en-US" sz="2800" b="1" dirty="0">
                <a:ln>
                  <a:solidFill>
                    <a:schemeClr val="tx2"/>
                  </a:solidFill>
                </a:ln>
                <a:solidFill>
                  <a:schemeClr val="tx2"/>
                </a:solidFill>
              </a:rPr>
              <a:t> Ingredients:</a:t>
            </a:r>
            <a:endParaRPr lang="en-MY" sz="2800" dirty="0">
              <a:ln>
                <a:solidFill>
                  <a:schemeClr val="tx2"/>
                </a:solidFill>
              </a:ln>
              <a:solidFill>
                <a:schemeClr val="tx2"/>
              </a:solidFill>
            </a:endParaRPr>
          </a:p>
          <a:p>
            <a:pPr marL="1714500" lvl="3" indent="-457200">
              <a:buClr>
                <a:schemeClr val="tx1"/>
              </a:buClr>
              <a:buSzPct val="75000"/>
              <a:buFont typeface="Wingdings" pitchFamily="2" charset="2"/>
              <a:buChar char="Ø"/>
              <a:defRPr/>
            </a:pPr>
            <a:r>
              <a:rPr lang="en-US" sz="2400" dirty="0">
                <a:ln>
                  <a:solidFill>
                    <a:schemeClr val="tx2"/>
                  </a:solidFill>
                </a:ln>
                <a:solidFill>
                  <a:schemeClr val="tx2"/>
                </a:solidFill>
              </a:rPr>
              <a:t>1 cup sugar</a:t>
            </a:r>
            <a:endParaRPr lang="en-MY" sz="2400" dirty="0">
              <a:ln>
                <a:solidFill>
                  <a:schemeClr val="tx2"/>
                </a:solidFill>
              </a:ln>
              <a:solidFill>
                <a:schemeClr val="tx2"/>
              </a:solidFill>
            </a:endParaRPr>
          </a:p>
          <a:p>
            <a:pPr marL="1714500" lvl="3" indent="-457200">
              <a:buClr>
                <a:schemeClr val="tx1"/>
              </a:buClr>
              <a:buSzPct val="75000"/>
              <a:buFont typeface="Wingdings" pitchFamily="2" charset="2"/>
              <a:buChar char="Ø"/>
              <a:defRPr/>
            </a:pPr>
            <a:r>
              <a:rPr lang="en-US" sz="2400" dirty="0">
                <a:ln>
                  <a:solidFill>
                    <a:schemeClr val="tx2"/>
                  </a:solidFill>
                </a:ln>
                <a:solidFill>
                  <a:schemeClr val="tx2"/>
                </a:solidFill>
              </a:rPr>
              <a:t>1 cup butter</a:t>
            </a:r>
            <a:endParaRPr lang="en-MY" sz="2400" dirty="0">
              <a:ln>
                <a:solidFill>
                  <a:schemeClr val="tx2"/>
                </a:solidFill>
              </a:ln>
              <a:solidFill>
                <a:schemeClr val="tx2"/>
              </a:solidFill>
            </a:endParaRPr>
          </a:p>
          <a:p>
            <a:pPr marL="1714500" lvl="3" indent="-457200">
              <a:buClr>
                <a:schemeClr val="tx1"/>
              </a:buClr>
              <a:buSzPct val="75000"/>
              <a:buFont typeface="Wingdings" pitchFamily="2" charset="2"/>
              <a:buChar char="Ø"/>
              <a:defRPr/>
            </a:pPr>
            <a:r>
              <a:rPr lang="en-US" sz="2400" dirty="0">
                <a:ln>
                  <a:solidFill>
                    <a:schemeClr val="tx2"/>
                  </a:solidFill>
                </a:ln>
                <a:solidFill>
                  <a:schemeClr val="tx2"/>
                </a:solidFill>
              </a:rPr>
              <a:t>2 cups oat</a:t>
            </a:r>
            <a:endParaRPr lang="en-MY" sz="2400" dirty="0">
              <a:ln>
                <a:solidFill>
                  <a:schemeClr val="tx2"/>
                </a:solidFill>
              </a:ln>
              <a:solidFill>
                <a:schemeClr val="tx2"/>
              </a:solidFill>
            </a:endParaRPr>
          </a:p>
          <a:p>
            <a:pPr marL="1714500" lvl="3" indent="-457200">
              <a:buClr>
                <a:schemeClr val="tx1"/>
              </a:buClr>
              <a:buSzPct val="75000"/>
              <a:buFont typeface="Wingdings" pitchFamily="2" charset="2"/>
              <a:buChar char="Ø"/>
              <a:defRPr/>
            </a:pPr>
            <a:r>
              <a:rPr lang="en-US" sz="2400" dirty="0">
                <a:ln>
                  <a:solidFill>
                    <a:schemeClr val="tx2"/>
                  </a:solidFill>
                </a:ln>
                <a:solidFill>
                  <a:schemeClr val="tx2"/>
                </a:solidFill>
              </a:rPr>
              <a:t>1 cup flour</a:t>
            </a:r>
            <a:endParaRPr lang="en-MY" sz="2400" dirty="0">
              <a:ln>
                <a:solidFill>
                  <a:schemeClr val="tx2"/>
                </a:solidFill>
              </a:ln>
              <a:solidFill>
                <a:schemeClr val="tx2"/>
              </a:solidFill>
            </a:endParaRPr>
          </a:p>
          <a:p>
            <a:pPr marL="1714500" lvl="3" indent="-457200">
              <a:buClr>
                <a:schemeClr val="tx1"/>
              </a:buClr>
              <a:buSzPct val="75000"/>
              <a:buFont typeface="Wingdings" pitchFamily="2" charset="2"/>
              <a:buChar char="Ø"/>
              <a:defRPr/>
            </a:pPr>
            <a:r>
              <a:rPr lang="en-US" sz="2400" dirty="0">
                <a:ln>
                  <a:solidFill>
                    <a:schemeClr val="tx2"/>
                  </a:solidFill>
                </a:ln>
                <a:solidFill>
                  <a:schemeClr val="tx2"/>
                </a:solidFill>
              </a:rPr>
              <a:t>1 teaspoon baking powder</a:t>
            </a:r>
            <a:endParaRPr lang="en-MY" sz="2400" dirty="0">
              <a:ln>
                <a:solidFill>
                  <a:schemeClr val="tx2"/>
                </a:solidFill>
              </a:ln>
              <a:solidFill>
                <a:schemeClr val="tx2"/>
              </a:solidFill>
            </a:endParaRPr>
          </a:p>
          <a:p>
            <a:pPr>
              <a:buFontTx/>
              <a:buNone/>
              <a:defRPr/>
            </a:pPr>
            <a:endParaRPr lang="en-US" sz="100" b="1" dirty="0"/>
          </a:p>
        </p:txBody>
      </p:sp>
    </p:spTree>
    <p:extLst>
      <p:ext uri="{BB962C8B-B14F-4D97-AF65-F5344CB8AC3E}">
        <p14:creationId xmlns:p14="http://schemas.microsoft.com/office/powerpoint/2010/main" val="605487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RBS PIC FOR SLIDE"/>
          <p:cNvPicPr>
            <a:picLocks noGrp="1" noChangeAspect="1" noChangeArrowheads="1"/>
          </p:cNvPicPr>
          <p:nvPr>
            <p:ph sz="half" idx="1"/>
          </p:nvPr>
        </p:nvPicPr>
        <p:blipFill>
          <a:blip r:embed="rId2" cstate="print"/>
          <a:srcRect r="8134"/>
          <a:stretch>
            <a:fillRect/>
          </a:stretch>
        </p:blipFill>
        <p:spPr bwMode="auto">
          <a:xfrm>
            <a:off x="779172" y="509789"/>
            <a:ext cx="4238024" cy="5960120"/>
          </a:xfrm>
          <a:prstGeom prst="rect">
            <a:avLst/>
          </a:prstGeom>
          <a:noFill/>
          <a:ln w="9525">
            <a:noFill/>
            <a:miter lim="800000"/>
            <a:headEnd/>
            <a:tailEnd/>
          </a:ln>
        </p:spPr>
      </p:pic>
      <p:sp>
        <p:nvSpPr>
          <p:cNvPr id="8" name="Rectangle 2"/>
          <p:cNvSpPr>
            <a:spLocks noGrp="1" noChangeArrowheads="1"/>
          </p:cNvSpPr>
          <p:nvPr>
            <p:ph sz="half" idx="2"/>
          </p:nvPr>
        </p:nvSpPr>
        <p:spPr>
          <a:xfrm>
            <a:off x="5461715" y="2596165"/>
            <a:ext cx="6232301" cy="2743200"/>
          </a:xfrm>
        </p:spPr>
        <p:txBody>
          <a:bodyPr>
            <a:normAutofit/>
          </a:bodyPr>
          <a:lstStyle/>
          <a:p>
            <a:pPr algn="ctr" eaLnBrk="1" hangingPunct="1">
              <a:buNone/>
            </a:pPr>
            <a:r>
              <a:rPr lang="en-US" sz="4400" b="1" dirty="0">
                <a:ln>
                  <a:solidFill>
                    <a:srgbClr val="C00000"/>
                  </a:solidFill>
                </a:ln>
                <a:solidFill>
                  <a:schemeClr val="accent6">
                    <a:lumMod val="90000"/>
                  </a:schemeClr>
                </a:solidFill>
              </a:rPr>
              <a:t>Rato Bangala School</a:t>
            </a:r>
            <a:br>
              <a:rPr lang="en-US" sz="4400" b="1" dirty="0">
                <a:ln>
                  <a:solidFill>
                    <a:srgbClr val="C00000"/>
                  </a:solidFill>
                </a:ln>
                <a:solidFill>
                  <a:schemeClr val="accent6">
                    <a:lumMod val="90000"/>
                  </a:schemeClr>
                </a:solidFill>
              </a:rPr>
            </a:br>
            <a:r>
              <a:rPr lang="en-US" sz="4400" b="1" dirty="0" smtClean="0">
                <a:ln>
                  <a:solidFill>
                    <a:srgbClr val="C00000"/>
                  </a:solidFill>
                </a:ln>
                <a:solidFill>
                  <a:schemeClr val="accent6">
                    <a:lumMod val="90000"/>
                  </a:schemeClr>
                </a:solidFill>
              </a:rPr>
              <a:t>established on 1992</a:t>
            </a:r>
            <a:endParaRPr lang="en-US" sz="4400" b="1" dirty="0">
              <a:ln>
                <a:solidFill>
                  <a:srgbClr val="C00000"/>
                </a:solidFill>
              </a:ln>
              <a:solidFill>
                <a:schemeClr val="accent6">
                  <a:lumMod val="90000"/>
                </a:schemeClr>
              </a:solidFill>
            </a:endParaRPr>
          </a:p>
        </p:txBody>
      </p:sp>
    </p:spTree>
    <p:extLst>
      <p:ext uri="{BB962C8B-B14F-4D97-AF65-F5344CB8AC3E}">
        <p14:creationId xmlns:p14="http://schemas.microsoft.com/office/powerpoint/2010/main" val="1945265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815" y="0"/>
            <a:ext cx="10058402" cy="1219200"/>
          </a:xfrm>
        </p:spPr>
        <p:txBody>
          <a:bodyPr>
            <a:normAutofit/>
          </a:bodyPr>
          <a:lstStyle/>
          <a:p>
            <a:pPr>
              <a:defRPr/>
            </a:pPr>
            <a:r>
              <a:rPr lang="en-US" sz="2700" b="1" dirty="0">
                <a:ln>
                  <a:solidFill>
                    <a:schemeClr val="tx2"/>
                  </a:solidFill>
                </a:ln>
                <a:solidFill>
                  <a:schemeClr val="tx2"/>
                </a:solidFill>
              </a:rPr>
              <a:t>Lesson: </a:t>
            </a:r>
            <a:r>
              <a:rPr lang="en-US" sz="2700" dirty="0" smtClean="0">
                <a:ln>
                  <a:solidFill>
                    <a:schemeClr val="tx2"/>
                  </a:solidFill>
                </a:ln>
                <a:solidFill>
                  <a:schemeClr val="tx2"/>
                </a:solidFill>
              </a:rPr>
              <a:t>18   </a:t>
            </a:r>
            <a:r>
              <a:rPr lang="en-US" sz="2700" dirty="0">
                <a:ln>
                  <a:solidFill>
                    <a:schemeClr val="tx2"/>
                  </a:solidFill>
                </a:ln>
                <a:solidFill>
                  <a:schemeClr val="tx2"/>
                </a:solidFill>
              </a:rPr>
              <a:t/>
            </a:r>
            <a:br>
              <a:rPr lang="en-US" sz="2700" dirty="0">
                <a:ln>
                  <a:solidFill>
                    <a:schemeClr val="tx2"/>
                  </a:solidFill>
                </a:ln>
                <a:solidFill>
                  <a:schemeClr val="tx2"/>
                </a:solidFill>
              </a:rPr>
            </a:br>
            <a:r>
              <a:rPr lang="en-US" b="1" dirty="0" smtClean="0">
                <a:ln>
                  <a:solidFill>
                    <a:schemeClr val="tx2"/>
                  </a:solidFill>
                </a:ln>
                <a:solidFill>
                  <a:schemeClr val="tx2"/>
                </a:solidFill>
              </a:rPr>
              <a:t>Topic</a:t>
            </a:r>
            <a:r>
              <a:rPr lang="en-US" b="1" dirty="0">
                <a:ln>
                  <a:solidFill>
                    <a:schemeClr val="tx2"/>
                  </a:solidFill>
                </a:ln>
                <a:solidFill>
                  <a:schemeClr val="tx2"/>
                </a:solidFill>
              </a:rPr>
              <a:t>: </a:t>
            </a:r>
            <a:r>
              <a:rPr lang="en-US" dirty="0" smtClean="0">
                <a:ln>
                  <a:solidFill>
                    <a:srgbClr val="C00000"/>
                  </a:solidFill>
                </a:ln>
                <a:solidFill>
                  <a:schemeClr val="accent6">
                    <a:lumMod val="90000"/>
                  </a:schemeClr>
                </a:solidFill>
              </a:rPr>
              <a:t>Jobs</a:t>
            </a:r>
            <a:endParaRPr lang="en-MY" dirty="0">
              <a:ln>
                <a:solidFill>
                  <a:schemeClr val="tx2"/>
                </a:solidFill>
              </a:ln>
              <a:solidFill>
                <a:schemeClr val="tx2"/>
              </a:solidFill>
            </a:endParaRPr>
          </a:p>
        </p:txBody>
      </p:sp>
      <p:sp>
        <p:nvSpPr>
          <p:cNvPr id="3" name="Content Placeholder 2"/>
          <p:cNvSpPr>
            <a:spLocks noGrp="1"/>
          </p:cNvSpPr>
          <p:nvPr>
            <p:ph idx="1"/>
          </p:nvPr>
        </p:nvSpPr>
        <p:spPr>
          <a:xfrm>
            <a:off x="575815" y="1600200"/>
            <a:ext cx="11298506" cy="4724400"/>
          </a:xfrm>
        </p:spPr>
        <p:txBody>
          <a:bodyPr>
            <a:noAutofit/>
          </a:bodyPr>
          <a:lstStyle/>
          <a:p>
            <a:pPr>
              <a:buFontTx/>
              <a:buNone/>
              <a:defRPr/>
            </a:pPr>
            <a:r>
              <a:rPr lang="en-US" sz="2000" b="1" dirty="0">
                <a:ln>
                  <a:solidFill>
                    <a:srgbClr val="C00000"/>
                  </a:solidFill>
                </a:ln>
                <a:solidFill>
                  <a:schemeClr val="accent6">
                    <a:lumMod val="90000"/>
                  </a:schemeClr>
                </a:solidFill>
              </a:rPr>
              <a:t>Materials Required</a:t>
            </a:r>
            <a:endParaRPr lang="en-MY" sz="2000" dirty="0">
              <a:ln>
                <a:solidFill>
                  <a:srgbClr val="C00000"/>
                </a:solidFill>
              </a:ln>
              <a:solidFill>
                <a:schemeClr val="accent6">
                  <a:lumMod val="90000"/>
                </a:schemeClr>
              </a:solidFill>
            </a:endParaRPr>
          </a:p>
          <a:p>
            <a:pPr marL="457200" indent="-457200">
              <a:buClr>
                <a:schemeClr val="tx1"/>
              </a:buClr>
              <a:buSzPct val="75000"/>
              <a:buFont typeface="Wingdings" pitchFamily="2" charset="2"/>
              <a:buChar char="Ø"/>
              <a:defRPr/>
            </a:pPr>
            <a:r>
              <a:rPr lang="en-US" sz="2000" dirty="0">
                <a:solidFill>
                  <a:schemeClr val="tx2"/>
                </a:solidFill>
              </a:rPr>
              <a:t>News print papers, markers, lined papers, pencils</a:t>
            </a:r>
            <a:endParaRPr lang="en-MY" sz="2000" dirty="0">
              <a:solidFill>
                <a:schemeClr val="tx2"/>
              </a:solidFill>
            </a:endParaRPr>
          </a:p>
          <a:p>
            <a:pPr>
              <a:defRPr/>
            </a:pPr>
            <a:endParaRPr lang="en-MY" sz="1200" dirty="0"/>
          </a:p>
          <a:p>
            <a:pPr>
              <a:buFontTx/>
              <a:buNone/>
              <a:defRPr/>
            </a:pPr>
            <a:r>
              <a:rPr lang="en-US" sz="2000" b="1" dirty="0">
                <a:ln>
                  <a:solidFill>
                    <a:srgbClr val="C00000"/>
                  </a:solidFill>
                </a:ln>
                <a:solidFill>
                  <a:schemeClr val="accent6">
                    <a:lumMod val="90000"/>
                  </a:schemeClr>
                </a:solidFill>
              </a:rPr>
              <a:t>Learning Objective/Goals</a:t>
            </a:r>
            <a:endParaRPr lang="en-MY" sz="2000" dirty="0">
              <a:ln>
                <a:solidFill>
                  <a:srgbClr val="C00000"/>
                </a:solidFill>
              </a:ln>
              <a:solidFill>
                <a:schemeClr val="accent6">
                  <a:lumMod val="90000"/>
                </a:schemeClr>
              </a:solidFill>
            </a:endParaRPr>
          </a:p>
          <a:p>
            <a:pPr marL="457200" indent="-457200">
              <a:buClr>
                <a:schemeClr val="tx1"/>
              </a:buClr>
              <a:buSzPct val="75000"/>
              <a:buFont typeface="Wingdings" pitchFamily="2" charset="2"/>
              <a:buChar char="Ø"/>
              <a:defRPr/>
            </a:pPr>
            <a:r>
              <a:rPr lang="en-US" sz="2000" dirty="0">
                <a:solidFill>
                  <a:schemeClr val="tx2"/>
                </a:solidFill>
              </a:rPr>
              <a:t>When we divide jobs among ourselves it is easy to do things.</a:t>
            </a:r>
            <a:endParaRPr lang="en-MY" sz="2000" dirty="0">
              <a:solidFill>
                <a:schemeClr val="tx2"/>
              </a:solidFill>
            </a:endParaRPr>
          </a:p>
          <a:p>
            <a:pPr>
              <a:buFontTx/>
              <a:buNone/>
              <a:defRPr/>
            </a:pPr>
            <a:endParaRPr lang="en-MY" sz="1200" dirty="0"/>
          </a:p>
          <a:p>
            <a:pPr>
              <a:buFontTx/>
              <a:buNone/>
              <a:defRPr/>
            </a:pPr>
            <a:r>
              <a:rPr lang="en-US" sz="2000" b="1" dirty="0">
                <a:ln>
                  <a:solidFill>
                    <a:srgbClr val="C00000"/>
                  </a:solidFill>
                </a:ln>
                <a:solidFill>
                  <a:schemeClr val="accent6">
                    <a:lumMod val="90000"/>
                  </a:schemeClr>
                </a:solidFill>
              </a:rPr>
              <a:t>Meeting Message</a:t>
            </a:r>
            <a:endParaRPr lang="en-MY" sz="2000" dirty="0">
              <a:ln>
                <a:solidFill>
                  <a:srgbClr val="C00000"/>
                </a:solidFill>
              </a:ln>
              <a:solidFill>
                <a:schemeClr val="accent6">
                  <a:lumMod val="90000"/>
                </a:schemeClr>
              </a:solidFill>
            </a:endParaRPr>
          </a:p>
          <a:p>
            <a:pPr marL="457200" indent="-457200">
              <a:buClr>
                <a:schemeClr val="tx1"/>
              </a:buClr>
              <a:buSzPct val="75000"/>
              <a:buFont typeface="Wingdings" pitchFamily="2" charset="2"/>
              <a:buChar char="Ø"/>
              <a:defRPr/>
            </a:pPr>
            <a:r>
              <a:rPr lang="en-US" sz="2000" dirty="0">
                <a:solidFill>
                  <a:schemeClr val="tx2"/>
                </a:solidFill>
              </a:rPr>
              <a:t>We have been learning how to bake many things. Now it is time to plan on how to set up our own Bakery. Shall we invite people to our bakery?  Let us think about the different jobs we have to do to run our Bakery. </a:t>
            </a:r>
            <a:endParaRPr lang="en-MY" sz="2000" dirty="0">
              <a:solidFill>
                <a:schemeClr val="tx2"/>
              </a:solidFill>
            </a:endParaRPr>
          </a:p>
        </p:txBody>
      </p:sp>
    </p:spTree>
    <p:extLst>
      <p:ext uri="{BB962C8B-B14F-4D97-AF65-F5344CB8AC3E}">
        <p14:creationId xmlns:p14="http://schemas.microsoft.com/office/powerpoint/2010/main" val="3222827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ontent Placeholder 2"/>
          <p:cNvSpPr>
            <a:spLocks noGrp="1"/>
          </p:cNvSpPr>
          <p:nvPr>
            <p:ph idx="1"/>
          </p:nvPr>
        </p:nvSpPr>
        <p:spPr>
          <a:xfrm>
            <a:off x="472225" y="764148"/>
            <a:ext cx="9560417" cy="5821363"/>
          </a:xfrm>
        </p:spPr>
        <p:txBody>
          <a:bodyPr>
            <a:normAutofit/>
          </a:bodyPr>
          <a:lstStyle/>
          <a:p>
            <a:pPr>
              <a:spcBef>
                <a:spcPct val="0"/>
              </a:spcBef>
              <a:spcAft>
                <a:spcPts val="600"/>
              </a:spcAft>
              <a:buNone/>
            </a:pPr>
            <a:r>
              <a:rPr lang="en-US" sz="2800" b="1" dirty="0">
                <a:ln>
                  <a:solidFill>
                    <a:srgbClr val="C00000"/>
                  </a:solidFill>
                </a:ln>
                <a:solidFill>
                  <a:schemeClr val="accent6">
                    <a:lumMod val="90000"/>
                  </a:schemeClr>
                </a:solidFill>
              </a:rPr>
              <a:t>Sequential outline of Classroom </a:t>
            </a:r>
            <a:r>
              <a:rPr lang="en-US" sz="2800" b="1" dirty="0" smtClean="0">
                <a:ln>
                  <a:solidFill>
                    <a:srgbClr val="C00000"/>
                  </a:solidFill>
                </a:ln>
                <a:solidFill>
                  <a:schemeClr val="accent6">
                    <a:lumMod val="90000"/>
                  </a:schemeClr>
                </a:solidFill>
              </a:rPr>
              <a:t>Activities</a:t>
            </a:r>
            <a:br>
              <a:rPr lang="en-US" sz="2800" b="1" dirty="0" smtClean="0">
                <a:ln>
                  <a:solidFill>
                    <a:srgbClr val="C00000"/>
                  </a:solidFill>
                </a:ln>
                <a:solidFill>
                  <a:schemeClr val="accent6">
                    <a:lumMod val="90000"/>
                  </a:schemeClr>
                </a:solidFill>
              </a:rPr>
            </a:br>
            <a:endParaRPr lang="en-MY" sz="2800" dirty="0">
              <a:ln>
                <a:solidFill>
                  <a:srgbClr val="C00000"/>
                </a:solidFill>
              </a:ln>
              <a:solidFill>
                <a:schemeClr val="accent6">
                  <a:lumMod val="90000"/>
                </a:schemeClr>
              </a:solidFill>
            </a:endParaRPr>
          </a:p>
          <a:p>
            <a:pPr lvl="1">
              <a:spcBef>
                <a:spcPct val="0"/>
              </a:spcBef>
              <a:spcAft>
                <a:spcPts val="600"/>
              </a:spcAft>
            </a:pPr>
            <a:r>
              <a:rPr lang="en-US" dirty="0">
                <a:solidFill>
                  <a:schemeClr val="tx2"/>
                </a:solidFill>
              </a:rPr>
              <a:t>Children sit on the </a:t>
            </a:r>
            <a:r>
              <a:rPr lang="en-US" dirty="0" smtClean="0">
                <a:solidFill>
                  <a:schemeClr val="tx2"/>
                </a:solidFill>
              </a:rPr>
              <a:t>carpet</a:t>
            </a:r>
            <a:br>
              <a:rPr lang="en-US" dirty="0" smtClean="0">
                <a:solidFill>
                  <a:schemeClr val="tx2"/>
                </a:solidFill>
              </a:rPr>
            </a:br>
            <a:endParaRPr lang="en-MY" dirty="0">
              <a:solidFill>
                <a:schemeClr val="tx2"/>
              </a:solidFill>
            </a:endParaRPr>
          </a:p>
          <a:p>
            <a:pPr lvl="1">
              <a:spcBef>
                <a:spcPct val="0"/>
              </a:spcBef>
              <a:spcAft>
                <a:spcPts val="600"/>
              </a:spcAft>
            </a:pPr>
            <a:r>
              <a:rPr lang="en-US" dirty="0">
                <a:solidFill>
                  <a:schemeClr val="tx2"/>
                </a:solidFill>
              </a:rPr>
              <a:t>Different jobs to be done for the bakery is discussed. </a:t>
            </a:r>
            <a:r>
              <a:rPr lang="en-US" dirty="0" smtClean="0">
                <a:solidFill>
                  <a:schemeClr val="tx2"/>
                </a:solidFill>
              </a:rPr>
              <a:t/>
            </a:r>
            <a:br>
              <a:rPr lang="en-US" dirty="0" smtClean="0">
                <a:solidFill>
                  <a:schemeClr val="tx2"/>
                </a:solidFill>
              </a:rPr>
            </a:br>
            <a:endParaRPr lang="en-MY" dirty="0">
              <a:solidFill>
                <a:schemeClr val="tx2"/>
              </a:solidFill>
            </a:endParaRPr>
          </a:p>
          <a:p>
            <a:pPr lvl="1">
              <a:spcBef>
                <a:spcPct val="0"/>
              </a:spcBef>
              <a:spcAft>
                <a:spcPts val="600"/>
              </a:spcAft>
            </a:pPr>
            <a:r>
              <a:rPr lang="en-US" dirty="0">
                <a:solidFill>
                  <a:schemeClr val="tx2"/>
                </a:solidFill>
              </a:rPr>
              <a:t>List number of students according to the need </a:t>
            </a:r>
            <a:endParaRPr lang="en-MY" dirty="0">
              <a:solidFill>
                <a:schemeClr val="tx2"/>
              </a:solidFill>
            </a:endParaRPr>
          </a:p>
          <a:p>
            <a:pPr lvl="3">
              <a:spcBef>
                <a:spcPct val="0"/>
              </a:spcBef>
              <a:spcAft>
                <a:spcPts val="600"/>
              </a:spcAft>
              <a:buFont typeface="Wingdings" panose="05000000000000000000" pitchFamily="2" charset="2"/>
              <a:buChar char="ü"/>
            </a:pPr>
            <a:r>
              <a:rPr lang="en-US" dirty="0">
                <a:solidFill>
                  <a:schemeClr val="tx2"/>
                </a:solidFill>
              </a:rPr>
              <a:t>Chair arrangers </a:t>
            </a:r>
            <a:endParaRPr lang="en-MY" dirty="0">
              <a:solidFill>
                <a:schemeClr val="tx2"/>
              </a:solidFill>
            </a:endParaRPr>
          </a:p>
          <a:p>
            <a:pPr lvl="3">
              <a:spcBef>
                <a:spcPct val="0"/>
              </a:spcBef>
              <a:spcAft>
                <a:spcPts val="600"/>
              </a:spcAft>
              <a:buFont typeface="Wingdings" panose="05000000000000000000" pitchFamily="2" charset="2"/>
              <a:buChar char="ü"/>
            </a:pPr>
            <a:r>
              <a:rPr lang="en-US" dirty="0">
                <a:solidFill>
                  <a:schemeClr val="tx2"/>
                </a:solidFill>
              </a:rPr>
              <a:t>Table arrangers </a:t>
            </a:r>
            <a:endParaRPr lang="en-MY" dirty="0">
              <a:solidFill>
                <a:schemeClr val="tx2"/>
              </a:solidFill>
            </a:endParaRPr>
          </a:p>
          <a:p>
            <a:pPr lvl="3">
              <a:spcBef>
                <a:spcPct val="0"/>
              </a:spcBef>
              <a:spcAft>
                <a:spcPts val="600"/>
              </a:spcAft>
              <a:buFont typeface="Wingdings" panose="05000000000000000000" pitchFamily="2" charset="2"/>
              <a:buChar char="ü"/>
            </a:pPr>
            <a:r>
              <a:rPr lang="en-US" dirty="0">
                <a:solidFill>
                  <a:schemeClr val="tx2"/>
                </a:solidFill>
              </a:rPr>
              <a:t>Ushers </a:t>
            </a:r>
            <a:endParaRPr lang="en-MY" dirty="0">
              <a:solidFill>
                <a:schemeClr val="tx2"/>
              </a:solidFill>
            </a:endParaRPr>
          </a:p>
          <a:p>
            <a:pPr lvl="3">
              <a:spcBef>
                <a:spcPct val="0"/>
              </a:spcBef>
              <a:spcAft>
                <a:spcPts val="600"/>
              </a:spcAft>
              <a:buFont typeface="Wingdings" panose="05000000000000000000" pitchFamily="2" charset="2"/>
              <a:buChar char="ü"/>
            </a:pPr>
            <a:r>
              <a:rPr lang="en-US" dirty="0">
                <a:solidFill>
                  <a:schemeClr val="tx2"/>
                </a:solidFill>
              </a:rPr>
              <a:t>Salespersons</a:t>
            </a:r>
            <a:endParaRPr lang="en-MY" dirty="0">
              <a:solidFill>
                <a:schemeClr val="tx2"/>
              </a:solidFill>
            </a:endParaRPr>
          </a:p>
          <a:p>
            <a:pPr lvl="3">
              <a:spcBef>
                <a:spcPct val="0"/>
              </a:spcBef>
              <a:spcAft>
                <a:spcPts val="600"/>
              </a:spcAft>
              <a:buFont typeface="Wingdings" panose="05000000000000000000" pitchFamily="2" charset="2"/>
              <a:buChar char="ü"/>
            </a:pPr>
            <a:r>
              <a:rPr lang="en-US" dirty="0">
                <a:solidFill>
                  <a:schemeClr val="tx2"/>
                </a:solidFill>
              </a:rPr>
              <a:t>Waiters</a:t>
            </a:r>
            <a:endParaRPr lang="en-MY" dirty="0">
              <a:solidFill>
                <a:schemeClr val="tx2"/>
              </a:solidFill>
            </a:endParaRPr>
          </a:p>
          <a:p>
            <a:pPr lvl="3">
              <a:spcBef>
                <a:spcPct val="0"/>
              </a:spcBef>
              <a:spcAft>
                <a:spcPts val="600"/>
              </a:spcAft>
              <a:buFont typeface="Wingdings" panose="05000000000000000000" pitchFamily="2" charset="2"/>
              <a:buChar char="ü"/>
            </a:pPr>
            <a:r>
              <a:rPr lang="en-US" dirty="0">
                <a:solidFill>
                  <a:schemeClr val="tx2"/>
                </a:solidFill>
              </a:rPr>
              <a:t>Clean up crew</a:t>
            </a:r>
            <a:endParaRPr lang="en-MY" dirty="0">
              <a:solidFill>
                <a:schemeClr val="tx2"/>
              </a:solidFill>
            </a:endParaRPr>
          </a:p>
          <a:p>
            <a:pPr lvl="3">
              <a:spcBef>
                <a:spcPct val="0"/>
              </a:spcBef>
              <a:spcAft>
                <a:spcPts val="600"/>
              </a:spcAft>
              <a:buFont typeface="Wingdings" panose="05000000000000000000" pitchFamily="2" charset="2"/>
              <a:buChar char="ü"/>
            </a:pPr>
            <a:r>
              <a:rPr lang="en-US" dirty="0">
                <a:solidFill>
                  <a:schemeClr val="tx2"/>
                </a:solidFill>
              </a:rPr>
              <a:t>Food servers</a:t>
            </a:r>
            <a:endParaRPr lang="en-MY" dirty="0">
              <a:solidFill>
                <a:schemeClr val="tx2"/>
              </a:solidFill>
            </a:endParaRPr>
          </a:p>
          <a:p>
            <a:pPr lvl="3">
              <a:spcBef>
                <a:spcPct val="0"/>
              </a:spcBef>
              <a:spcAft>
                <a:spcPts val="600"/>
              </a:spcAft>
              <a:buFont typeface="Wingdings" panose="05000000000000000000" pitchFamily="2" charset="2"/>
              <a:buChar char="ü"/>
            </a:pPr>
            <a:r>
              <a:rPr lang="en-US" dirty="0">
                <a:solidFill>
                  <a:schemeClr val="tx2"/>
                </a:solidFill>
              </a:rPr>
              <a:t>Customers</a:t>
            </a:r>
            <a:endParaRPr lang="en-MY" dirty="0">
              <a:solidFill>
                <a:schemeClr val="tx2"/>
              </a:solidFill>
            </a:endParaRPr>
          </a:p>
          <a:p>
            <a:pPr>
              <a:spcBef>
                <a:spcPct val="0"/>
              </a:spcBef>
              <a:spcAft>
                <a:spcPts val="600"/>
              </a:spcAft>
              <a:buNone/>
            </a:pPr>
            <a:endParaRPr lang="en-MY" sz="2600" dirty="0"/>
          </a:p>
          <a:p>
            <a:pPr>
              <a:spcBef>
                <a:spcPct val="0"/>
              </a:spcBef>
              <a:spcAft>
                <a:spcPts val="600"/>
              </a:spcAft>
            </a:pPr>
            <a:endParaRPr lang="en-MY" sz="2600" dirty="0"/>
          </a:p>
        </p:txBody>
      </p:sp>
    </p:spTree>
    <p:extLst>
      <p:ext uri="{BB962C8B-B14F-4D97-AF65-F5344CB8AC3E}">
        <p14:creationId xmlns:p14="http://schemas.microsoft.com/office/powerpoint/2010/main" val="1670221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FontTx/>
              <a:buNone/>
              <a:defRPr/>
            </a:pPr>
            <a:r>
              <a:rPr lang="en-US" sz="4000" b="1" dirty="0">
                <a:ln>
                  <a:solidFill>
                    <a:srgbClr val="C00000"/>
                  </a:solidFill>
                </a:ln>
                <a:solidFill>
                  <a:schemeClr val="accent6">
                    <a:lumMod val="90000"/>
                  </a:schemeClr>
                </a:solidFill>
              </a:rPr>
              <a:t>Summary activity</a:t>
            </a:r>
            <a:endParaRPr lang="en-MY" sz="4000" dirty="0">
              <a:ln>
                <a:solidFill>
                  <a:srgbClr val="C00000"/>
                </a:solidFill>
              </a:ln>
              <a:solidFill>
                <a:schemeClr val="accent6">
                  <a:lumMod val="90000"/>
                </a:schemeClr>
              </a:solidFill>
            </a:endParaRPr>
          </a:p>
          <a:p>
            <a:pPr marL="857250" lvl="1" indent="-457200">
              <a:buClr>
                <a:schemeClr val="tx1"/>
              </a:buClr>
              <a:buSzPct val="75000"/>
              <a:buFont typeface="Wingdings" pitchFamily="2" charset="2"/>
              <a:buChar char="Ø"/>
              <a:defRPr/>
            </a:pPr>
            <a:r>
              <a:rPr lang="en-US" dirty="0" smtClean="0">
                <a:solidFill>
                  <a:schemeClr val="tx2"/>
                </a:solidFill>
              </a:rPr>
              <a:t>Write what </a:t>
            </a:r>
            <a:r>
              <a:rPr lang="en-US" dirty="0">
                <a:solidFill>
                  <a:schemeClr val="tx2"/>
                </a:solidFill>
              </a:rPr>
              <a:t>is your job and what will you </a:t>
            </a:r>
            <a:r>
              <a:rPr lang="en-US" dirty="0" smtClean="0">
                <a:solidFill>
                  <a:schemeClr val="tx2"/>
                </a:solidFill>
              </a:rPr>
              <a:t>do. </a:t>
            </a:r>
          </a:p>
          <a:p>
            <a:pPr marL="857250" lvl="1" indent="-457200">
              <a:buClr>
                <a:schemeClr val="tx1"/>
              </a:buClr>
              <a:buSzPct val="75000"/>
              <a:buFont typeface="Wingdings" pitchFamily="2" charset="2"/>
              <a:buChar char="Ø"/>
              <a:defRPr/>
            </a:pPr>
            <a:r>
              <a:rPr lang="en-US" dirty="0" smtClean="0">
                <a:solidFill>
                  <a:schemeClr val="tx2"/>
                </a:solidFill>
              </a:rPr>
              <a:t>(</a:t>
            </a:r>
            <a:r>
              <a:rPr lang="en-US" dirty="0">
                <a:solidFill>
                  <a:schemeClr val="tx2"/>
                </a:solidFill>
              </a:rPr>
              <a:t>Teachers have to be mindful of adult supervisors for the different  categories as well.) </a:t>
            </a:r>
            <a:endParaRPr lang="en-MY" dirty="0">
              <a:solidFill>
                <a:schemeClr val="tx2"/>
              </a:solidFill>
            </a:endParaRPr>
          </a:p>
          <a:p>
            <a:pPr>
              <a:defRPr/>
            </a:pPr>
            <a:endParaRPr lang="en-MY" dirty="0"/>
          </a:p>
        </p:txBody>
      </p:sp>
    </p:spTree>
    <p:extLst>
      <p:ext uri="{BB962C8B-B14F-4D97-AF65-F5344CB8AC3E}">
        <p14:creationId xmlns:p14="http://schemas.microsoft.com/office/powerpoint/2010/main" val="1217648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2667000" y="2133600"/>
            <a:ext cx="6781800" cy="1828800"/>
          </a:xfrm>
        </p:spPr>
        <p:txBody>
          <a:bodyPr>
            <a:normAutofit/>
          </a:bodyPr>
          <a:lstStyle/>
          <a:p>
            <a:pPr algn="ctr"/>
            <a:r>
              <a:rPr lang="en-US" dirty="0" smtClean="0">
                <a:ln>
                  <a:solidFill>
                    <a:srgbClr val="C00000"/>
                  </a:solidFill>
                </a:ln>
                <a:solidFill>
                  <a:schemeClr val="accent6">
                    <a:lumMod val="90000"/>
                  </a:schemeClr>
                </a:solidFill>
              </a:rPr>
              <a:t>The Bakery Study as </a:t>
            </a:r>
            <a:br>
              <a:rPr lang="en-US" dirty="0" smtClean="0">
                <a:ln>
                  <a:solidFill>
                    <a:srgbClr val="C00000"/>
                  </a:solidFill>
                </a:ln>
                <a:solidFill>
                  <a:schemeClr val="accent6">
                    <a:lumMod val="90000"/>
                  </a:schemeClr>
                </a:solidFill>
              </a:rPr>
            </a:br>
            <a:r>
              <a:rPr lang="en-US" dirty="0" smtClean="0">
                <a:ln>
                  <a:solidFill>
                    <a:srgbClr val="C00000"/>
                  </a:solidFill>
                </a:ln>
                <a:solidFill>
                  <a:schemeClr val="accent6">
                    <a:lumMod val="90000"/>
                  </a:schemeClr>
                </a:solidFill>
              </a:rPr>
              <a:t>Students Experienced it</a:t>
            </a:r>
            <a:r>
              <a:rPr lang="en-US" dirty="0" smtClean="0"/>
              <a:t/>
            </a:r>
            <a:br>
              <a:rPr lang="en-US" dirty="0" smtClean="0"/>
            </a:br>
            <a:endParaRPr lang="en-US" dirty="0" smtClean="0"/>
          </a:p>
        </p:txBody>
      </p:sp>
    </p:spTree>
    <p:extLst>
      <p:ext uri="{BB962C8B-B14F-4D97-AF65-F5344CB8AC3E}">
        <p14:creationId xmlns:p14="http://schemas.microsoft.com/office/powerpoint/2010/main" val="340036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715" y="283335"/>
            <a:ext cx="4198513" cy="875764"/>
          </a:xfrm>
        </p:spPr>
        <p:txBody>
          <a:bodyPr>
            <a:normAutofit fontScale="90000"/>
          </a:bodyPr>
          <a:lstStyle/>
          <a:p>
            <a:pPr algn="r"/>
            <a:r>
              <a:rPr lang="en-US" b="1" kern="0" dirty="0" smtClean="0">
                <a:ln w="18000">
                  <a:solidFill>
                    <a:schemeClr val="accent2">
                      <a:satMod val="140000"/>
                    </a:schemeClr>
                  </a:solidFill>
                  <a:prstDash val="solid"/>
                  <a:miter lim="800000"/>
                </a:ln>
                <a:solidFill>
                  <a:schemeClr val="accent2">
                    <a:lumMod val="50000"/>
                  </a:schemeClr>
                </a:solidFill>
                <a:effectLst>
                  <a:outerShdw blurRad="25500" dist="23000" dir="7020000" algn="tl">
                    <a:srgbClr val="000000">
                      <a:alpha val="50000"/>
                    </a:srgbClr>
                  </a:outerShdw>
                </a:effectLst>
                <a:latin typeface="Harrington" pitchFamily="82" charset="0"/>
              </a:rPr>
              <a:t>Bakery study</a:t>
            </a:r>
            <a:endParaRPr lang="en-US" dirty="0"/>
          </a:p>
        </p:txBody>
      </p:sp>
      <p:pic>
        <p:nvPicPr>
          <p:cNvPr id="4" name="Content Placeholder 5" descr="IMG_5532.JPG"/>
          <p:cNvPicPr>
            <a:picLocks noChangeAspect="1"/>
          </p:cNvPicPr>
          <p:nvPr/>
        </p:nvPicPr>
        <p:blipFill>
          <a:blip r:embed="rId2" cstate="print"/>
          <a:srcRect l="4444" t="5556" r="6667" b="5556"/>
          <a:stretch>
            <a:fillRect/>
          </a:stretch>
        </p:blipFill>
        <p:spPr>
          <a:xfrm>
            <a:off x="5325414" y="1298620"/>
            <a:ext cx="5994400" cy="449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2" descr="C:\Users\Monita\Desktop\249___06\249___06\IMG_5528.JPG"/>
          <p:cNvPicPr>
            <a:picLocks noChangeAspect="1" noChangeArrowheads="1"/>
          </p:cNvPicPr>
          <p:nvPr/>
        </p:nvPicPr>
        <p:blipFill>
          <a:blip r:embed="rId3" cstate="print"/>
          <a:srcRect l="12500" r="21875"/>
          <a:stretch>
            <a:fillRect/>
          </a:stretch>
        </p:blipFill>
        <p:spPr bwMode="auto">
          <a:xfrm>
            <a:off x="656822" y="1298620"/>
            <a:ext cx="3933824" cy="4495800"/>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24088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Subtitle 2"/>
          <p:cNvSpPr>
            <a:spLocks noGrp="1"/>
          </p:cNvSpPr>
          <p:nvPr>
            <p:ph type="subTitle" idx="1"/>
          </p:nvPr>
        </p:nvSpPr>
        <p:spPr>
          <a:xfrm>
            <a:off x="1905000" y="5867401"/>
            <a:ext cx="8763000" cy="904863"/>
          </a:xfrm>
        </p:spPr>
        <p:txBody>
          <a:bodyPr>
            <a:normAutofit/>
          </a:bodyPr>
          <a:lstStyle/>
          <a:p>
            <a:pPr algn="ctr"/>
            <a:r>
              <a:rPr lang="en-US" dirty="0" smtClean="0">
                <a:solidFill>
                  <a:schemeClr val="tx1"/>
                </a:solidFill>
              </a:rPr>
              <a:t>Grade 1(2013-14)  </a:t>
            </a:r>
          </a:p>
          <a:p>
            <a:pPr algn="ctr"/>
            <a:r>
              <a:rPr lang="en-US" dirty="0" smtClean="0">
                <a:solidFill>
                  <a:schemeClr val="tx1"/>
                </a:solidFill>
              </a:rPr>
              <a:t>Rato Bangala School</a:t>
            </a:r>
          </a:p>
        </p:txBody>
      </p:sp>
      <p:sp>
        <p:nvSpPr>
          <p:cNvPr id="41988" name="Rectangle 15"/>
          <p:cNvSpPr>
            <a:spLocks noChangeArrowheads="1"/>
          </p:cNvSpPr>
          <p:nvPr/>
        </p:nvSpPr>
        <p:spPr bwMode="auto">
          <a:xfrm>
            <a:off x="2223607" y="-134938"/>
            <a:ext cx="8349948" cy="2259952"/>
          </a:xfrm>
          <a:prstGeom prst="rect">
            <a:avLst/>
          </a:prstGeom>
          <a:noFill/>
          <a:ln w="9525">
            <a:noFill/>
            <a:miter lim="800000"/>
            <a:headEnd/>
            <a:tailEnd/>
          </a:ln>
        </p:spPr>
        <p:txBody>
          <a:bodyPr/>
          <a:lstStyle/>
          <a:p>
            <a:pPr algn="ctr">
              <a:spcBef>
                <a:spcPct val="20000"/>
              </a:spcBef>
            </a:pPr>
            <a:endParaRPr lang="en-US" sz="3200"/>
          </a:p>
        </p:txBody>
      </p:sp>
      <p:sp>
        <p:nvSpPr>
          <p:cNvPr id="5" name="Title 1"/>
          <p:cNvSpPr txBox="1">
            <a:spLocks/>
          </p:cNvSpPr>
          <p:nvPr/>
        </p:nvSpPr>
        <p:spPr bwMode="auto">
          <a:xfrm>
            <a:off x="2438400" y="0"/>
            <a:ext cx="6781800" cy="1371600"/>
          </a:xfrm>
          <a:prstGeom prst="rect">
            <a:avLst/>
          </a:prstGeom>
          <a:noFill/>
          <a:ln w="9525">
            <a:noFill/>
            <a:miter lim="800000"/>
            <a:headEnd/>
            <a:tailEnd/>
          </a:ln>
        </p:spPr>
        <p:txBody>
          <a:bodyPr anchor="ctr">
            <a:normAutofit fontScale="85000" lnSpcReduction="2000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400" b="1"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ea typeface="+mj-ea"/>
                <a:cs typeface="+mj-cs"/>
              </a:rPr>
              <a:t>	</a:t>
            </a:r>
            <a:r>
              <a:rPr lang="en-US" sz="6000" b="1" kern="0" dirty="0" err="1" smtClean="0">
                <a:ln w="18000">
                  <a:solidFill>
                    <a:schemeClr val="accent6"/>
                  </a:solidFill>
                  <a:prstDash val="solid"/>
                  <a:miter lim="800000"/>
                </a:ln>
                <a:solidFill>
                  <a:schemeClr val="accent6">
                    <a:lumMod val="60000"/>
                    <a:lumOff val="40000"/>
                  </a:schemeClr>
                </a:solidFill>
                <a:effectLst>
                  <a:outerShdw blurRad="25500" dist="23000" dir="7020000" algn="tl">
                    <a:srgbClr val="000000">
                      <a:alpha val="50000"/>
                    </a:srgbClr>
                  </a:outerShdw>
                </a:effectLst>
                <a:latin typeface="Harrington" pitchFamily="82" charset="0"/>
                <a:ea typeface="+mj-ea"/>
                <a:cs typeface="+mj-cs"/>
              </a:rPr>
              <a:t>Bakey</a:t>
            </a:r>
            <a:r>
              <a:rPr lang="en-US" sz="6000" b="1" kern="0" dirty="0" smtClean="0">
                <a:ln w="18000">
                  <a:solidFill>
                    <a:schemeClr val="accent6"/>
                  </a:solidFill>
                  <a:prstDash val="solid"/>
                  <a:miter lim="800000"/>
                </a:ln>
                <a:solidFill>
                  <a:schemeClr val="accent6">
                    <a:lumMod val="60000"/>
                    <a:lumOff val="40000"/>
                  </a:schemeClr>
                </a:solidFill>
                <a:effectLst>
                  <a:outerShdw blurRad="25500" dist="23000" dir="7020000" algn="tl">
                    <a:srgbClr val="000000">
                      <a:alpha val="50000"/>
                    </a:srgbClr>
                  </a:outerShdw>
                </a:effectLst>
                <a:latin typeface="Harrington" pitchFamily="82" charset="0"/>
                <a:ea typeface="+mj-ea"/>
                <a:cs typeface="+mj-cs"/>
              </a:rPr>
              <a:t> </a:t>
            </a:r>
            <a:r>
              <a:rPr lang="en-US" sz="6000" b="1" kern="0" dirty="0">
                <a:ln w="18000">
                  <a:solidFill>
                    <a:schemeClr val="accent6"/>
                  </a:solidFill>
                  <a:prstDash val="solid"/>
                  <a:miter lim="800000"/>
                </a:ln>
                <a:solidFill>
                  <a:schemeClr val="accent6">
                    <a:lumMod val="60000"/>
                    <a:lumOff val="40000"/>
                  </a:schemeClr>
                </a:solidFill>
                <a:effectLst>
                  <a:outerShdw blurRad="25500" dist="23000" dir="7020000" algn="tl">
                    <a:srgbClr val="000000">
                      <a:alpha val="50000"/>
                    </a:srgbClr>
                  </a:outerShdw>
                </a:effectLst>
                <a:latin typeface="Harrington" pitchFamily="82" charset="0"/>
                <a:ea typeface="+mj-ea"/>
                <a:cs typeface="+mj-cs"/>
              </a:rPr>
              <a:t>S</a:t>
            </a:r>
            <a:r>
              <a:rPr lang="en-US" sz="6000" b="1" kern="0" dirty="0" smtClean="0">
                <a:ln w="18000">
                  <a:solidFill>
                    <a:schemeClr val="accent6"/>
                  </a:solidFill>
                  <a:prstDash val="solid"/>
                  <a:miter lim="800000"/>
                </a:ln>
                <a:solidFill>
                  <a:schemeClr val="accent6">
                    <a:lumMod val="60000"/>
                    <a:lumOff val="40000"/>
                  </a:schemeClr>
                </a:solidFill>
                <a:effectLst>
                  <a:outerShdw blurRad="25500" dist="23000" dir="7020000" algn="tl">
                    <a:srgbClr val="000000">
                      <a:alpha val="50000"/>
                    </a:srgbClr>
                  </a:outerShdw>
                </a:effectLst>
                <a:latin typeface="Harrington" pitchFamily="82" charset="0"/>
                <a:ea typeface="+mj-ea"/>
                <a:cs typeface="+mj-cs"/>
              </a:rPr>
              <a:t>tudy</a:t>
            </a:r>
            <a:endParaRPr lang="en-US" sz="6000" b="1" kern="0" dirty="0">
              <a:ln w="18000">
                <a:solidFill>
                  <a:schemeClr val="accent6"/>
                </a:solidFill>
                <a:prstDash val="solid"/>
                <a:miter lim="800000"/>
              </a:ln>
              <a:solidFill>
                <a:schemeClr val="accent6">
                  <a:lumMod val="60000"/>
                  <a:lumOff val="40000"/>
                </a:schemeClr>
              </a:solidFill>
              <a:effectLst>
                <a:outerShdw blurRad="25500" dist="23000" dir="7020000" algn="tl">
                  <a:srgbClr val="000000">
                    <a:alpha val="50000"/>
                  </a:srgbClr>
                </a:outerShdw>
              </a:effectLst>
              <a:latin typeface="Harrington" pitchFamily="82" charset="0"/>
              <a:ea typeface="+mj-ea"/>
              <a:cs typeface="+mj-cs"/>
            </a:endParaRPr>
          </a:p>
        </p:txBody>
      </p:sp>
      <p:pic>
        <p:nvPicPr>
          <p:cNvPr id="7" name="Picture 2" descr="E:\Pictures\My Pictures\FOR MAMATA\13 PIC\New Folder\IMG_5376.jpg"/>
          <p:cNvPicPr>
            <a:picLocks noChangeAspect="1" noChangeArrowheads="1"/>
          </p:cNvPicPr>
          <p:nvPr/>
        </p:nvPicPr>
        <p:blipFill>
          <a:blip r:embed="rId3" cstate="print"/>
          <a:srcRect/>
          <a:stretch>
            <a:fillRect/>
          </a:stretch>
        </p:blipFill>
        <p:spPr bwMode="auto">
          <a:xfrm>
            <a:off x="6400800" y="1371600"/>
            <a:ext cx="2743356" cy="2057400"/>
          </a:xfrm>
          <a:prstGeom prst="rect">
            <a:avLst/>
          </a:prstGeom>
          <a:ln>
            <a:noFill/>
          </a:ln>
          <a:effectLst/>
        </p:spPr>
      </p:pic>
      <p:pic>
        <p:nvPicPr>
          <p:cNvPr id="8" name="Picture 2" descr="E:\Pictures\My Pictures\FOR MAMATA\13 PIC\bake\IMG_5271.jpg"/>
          <p:cNvPicPr>
            <a:picLocks noChangeAspect="1" noChangeArrowheads="1"/>
          </p:cNvPicPr>
          <p:nvPr/>
        </p:nvPicPr>
        <p:blipFill>
          <a:blip r:embed="rId4" cstate="print"/>
          <a:srcRect/>
          <a:stretch>
            <a:fillRect/>
          </a:stretch>
        </p:blipFill>
        <p:spPr bwMode="auto">
          <a:xfrm>
            <a:off x="3429002" y="1371600"/>
            <a:ext cx="2682393" cy="2011680"/>
          </a:xfrm>
          <a:prstGeom prst="rect">
            <a:avLst/>
          </a:prstGeom>
          <a:ln>
            <a:noFill/>
          </a:ln>
          <a:effectLst/>
        </p:spPr>
      </p:pic>
      <p:pic>
        <p:nvPicPr>
          <p:cNvPr id="9" name="Picture 2" descr="\\Mamata\pictures_2013\Gr1_Bakery\Pic 222.jpg"/>
          <p:cNvPicPr>
            <a:picLocks noChangeAspect="1" noChangeArrowheads="1"/>
          </p:cNvPicPr>
          <p:nvPr/>
        </p:nvPicPr>
        <p:blipFill>
          <a:blip r:embed="rId5" cstate="print"/>
          <a:srcRect/>
          <a:stretch>
            <a:fillRect/>
          </a:stretch>
        </p:blipFill>
        <p:spPr bwMode="auto">
          <a:xfrm>
            <a:off x="3429002" y="3733800"/>
            <a:ext cx="2682393" cy="2011680"/>
          </a:xfrm>
          <a:prstGeom prst="rect">
            <a:avLst/>
          </a:prstGeom>
          <a:ln>
            <a:noFill/>
          </a:ln>
          <a:effectLst/>
        </p:spPr>
      </p:pic>
      <p:pic>
        <p:nvPicPr>
          <p:cNvPr id="10" name="Picture 3" descr="\\Mamata\pictures_2013\Gr1_Bakery\Pic 223.jpg"/>
          <p:cNvPicPr>
            <a:picLocks noChangeAspect="1" noChangeArrowheads="1"/>
          </p:cNvPicPr>
          <p:nvPr/>
        </p:nvPicPr>
        <p:blipFill>
          <a:blip r:embed="rId6" cstate="print"/>
          <a:srcRect/>
          <a:stretch>
            <a:fillRect/>
          </a:stretch>
        </p:blipFill>
        <p:spPr bwMode="auto">
          <a:xfrm>
            <a:off x="6431281" y="3733800"/>
            <a:ext cx="2682393" cy="2011680"/>
          </a:xfrm>
          <a:prstGeom prst="rect">
            <a:avLst/>
          </a:prstGeom>
          <a:ln>
            <a:noFill/>
          </a:ln>
          <a:effectLst/>
        </p:spPr>
      </p:pic>
    </p:spTree>
    <p:extLst>
      <p:ext uri="{BB962C8B-B14F-4D97-AF65-F5344CB8AC3E}">
        <p14:creationId xmlns:p14="http://schemas.microsoft.com/office/powerpoint/2010/main" val="2597446023"/>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0"/>
            <a:ext cx="7172696" cy="1143000"/>
          </a:xfrm>
        </p:spPr>
        <p:txBody>
          <a:bodyPr>
            <a:normAutofit/>
          </a:bodyPr>
          <a:lstStyle/>
          <a:p>
            <a:pPr algn="ctr">
              <a:defRPr/>
            </a:pPr>
            <a:r>
              <a:rPr lang="en-US" b="1" spc="100" dirty="0">
                <a:ln w="9525">
                  <a:solidFill>
                    <a:srgbClr val="C00000"/>
                  </a:solidFill>
                  <a:prstDash val="solid"/>
                </a:ln>
                <a:solidFill>
                  <a:schemeClr val="accent6">
                    <a:lumMod val="90000"/>
                  </a:schemeClr>
                </a:solidFill>
                <a:effectLst>
                  <a:outerShdw blurRad="25000" dist="20000" dir="16020000" algn="tl">
                    <a:schemeClr val="accent1">
                      <a:satMod val="200000"/>
                      <a:shade val="1000"/>
                      <a:alpha val="60000"/>
                    </a:schemeClr>
                  </a:outerShdw>
                </a:effectLst>
              </a:rPr>
              <a:t>Bakery study – Grade 1</a:t>
            </a:r>
          </a:p>
        </p:txBody>
      </p:sp>
      <p:sp>
        <p:nvSpPr>
          <p:cNvPr id="3" name="Content Placeholder 2"/>
          <p:cNvSpPr>
            <a:spLocks noGrp="1"/>
          </p:cNvSpPr>
          <p:nvPr>
            <p:ph idx="1"/>
          </p:nvPr>
        </p:nvSpPr>
        <p:spPr>
          <a:xfrm>
            <a:off x="1619544" y="4487214"/>
            <a:ext cx="8629918" cy="1981200"/>
          </a:xfrm>
          <a:noFill/>
        </p:spPr>
        <p:txBody>
          <a:bodyPr>
            <a:normAutofit/>
          </a:bodyPr>
          <a:lstStyle/>
          <a:p>
            <a:pPr>
              <a:buFontTx/>
              <a:buNone/>
              <a:defRPr/>
            </a:pPr>
            <a:r>
              <a:rPr lang="en-US" dirty="0" smtClean="0"/>
              <a:t>   </a:t>
            </a:r>
            <a:r>
              <a:rPr lang="en-US" dirty="0" smtClean="0">
                <a:solidFill>
                  <a:schemeClr val="tx2"/>
                </a:solidFill>
              </a:rPr>
              <a:t> </a:t>
            </a:r>
            <a:r>
              <a:rPr lang="en-US" sz="2800" dirty="0">
                <a:solidFill>
                  <a:schemeClr val="tx2"/>
                </a:solidFill>
              </a:rPr>
              <a:t>If we mix all the ingredients it will be dough and if we bake it, we can not change the cake back to dough.</a:t>
            </a:r>
          </a:p>
        </p:txBody>
      </p:sp>
      <p:pic>
        <p:nvPicPr>
          <p:cNvPr id="2050" name="Picture 2" descr="E:\Pictures\My Pictures\FOR MAMATA\13 PIC\bake\IMG_5377.jpg"/>
          <p:cNvPicPr>
            <a:picLocks noChangeAspect="1" noChangeArrowheads="1"/>
          </p:cNvPicPr>
          <p:nvPr/>
        </p:nvPicPr>
        <p:blipFill>
          <a:blip r:embed="rId2"/>
          <a:srcRect l="13231" t="11696"/>
          <a:stretch>
            <a:fillRect/>
          </a:stretch>
        </p:blipFill>
        <p:spPr bwMode="auto">
          <a:xfrm>
            <a:off x="7620001" y="2094460"/>
            <a:ext cx="2629461" cy="201168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1" name="Picture 3" descr="E:\Pictures\My Pictures\FOR MAMATA\13 PIC\bake\IMG_4860.jpg"/>
          <p:cNvPicPr>
            <a:picLocks noChangeAspect="1" noChangeArrowheads="1"/>
          </p:cNvPicPr>
          <p:nvPr/>
        </p:nvPicPr>
        <p:blipFill>
          <a:blip r:embed="rId3"/>
          <a:srcRect/>
          <a:stretch>
            <a:fillRect/>
          </a:stretch>
        </p:blipFill>
        <p:spPr bwMode="auto">
          <a:xfrm>
            <a:off x="4724400" y="2098669"/>
            <a:ext cx="2681288" cy="2011363"/>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E:\Pictures\My Pictures\FOR MAMATA\13 PIC\bake\CS3A4163.JPG"/>
          <p:cNvPicPr>
            <a:picLocks noChangeAspect="1" noChangeArrowheads="1"/>
          </p:cNvPicPr>
          <p:nvPr/>
        </p:nvPicPr>
        <p:blipFill>
          <a:blip r:embed="rId4"/>
          <a:srcRect l="15153" t="7576"/>
          <a:stretch>
            <a:fillRect/>
          </a:stretch>
        </p:blipFill>
        <p:spPr bwMode="auto">
          <a:xfrm>
            <a:off x="1739088" y="2098669"/>
            <a:ext cx="2770999" cy="20116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7119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mata\pictures_2013\Gr1_Bakery\Pic 241.jpg"/>
          <p:cNvPicPr>
            <a:picLocks noChangeAspect="1" noChangeArrowheads="1"/>
          </p:cNvPicPr>
          <p:nvPr/>
        </p:nvPicPr>
        <p:blipFill>
          <a:blip r:embed="rId2" cstate="print"/>
          <a:srcRect/>
          <a:stretch>
            <a:fillRect/>
          </a:stretch>
        </p:blipFill>
        <p:spPr bwMode="auto">
          <a:xfrm>
            <a:off x="2285999" y="971110"/>
            <a:ext cx="3450533" cy="2587752"/>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2051" name="Picture 3" descr="\\Mamata\pictures_2013\Gr1_Bakery\Pic 266.jpg"/>
          <p:cNvPicPr>
            <a:picLocks noChangeAspect="1" noChangeArrowheads="1"/>
          </p:cNvPicPr>
          <p:nvPr/>
        </p:nvPicPr>
        <p:blipFill>
          <a:blip r:embed="rId3" cstate="print"/>
          <a:srcRect/>
          <a:stretch>
            <a:fillRect/>
          </a:stretch>
        </p:blipFill>
        <p:spPr bwMode="auto">
          <a:xfrm>
            <a:off x="6019801" y="971110"/>
            <a:ext cx="3215793" cy="2590800"/>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2052" name="Picture 4" descr="\\Mamata\pictures_2013\Gr1_Bakery\Pic 247.jpg"/>
          <p:cNvPicPr>
            <a:picLocks noChangeAspect="1" noChangeArrowheads="1"/>
          </p:cNvPicPr>
          <p:nvPr/>
        </p:nvPicPr>
        <p:blipFill>
          <a:blip r:embed="rId4" cstate="print"/>
          <a:srcRect/>
          <a:stretch>
            <a:fillRect/>
          </a:stretch>
        </p:blipFill>
        <p:spPr bwMode="auto">
          <a:xfrm>
            <a:off x="2286000" y="3661893"/>
            <a:ext cx="3450533" cy="2587752"/>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2054" name="Picture 6" descr="\\Mamata\pictures_2013\Gr1_Bakery\Pic 238.jpg"/>
          <p:cNvPicPr>
            <a:picLocks noGrp="1" noChangeAspect="1" noChangeArrowheads="1"/>
          </p:cNvPicPr>
          <p:nvPr>
            <p:ph idx="1"/>
          </p:nvPr>
        </p:nvPicPr>
        <p:blipFill>
          <a:blip r:embed="rId5" cstate="print"/>
          <a:stretch>
            <a:fillRect/>
          </a:stretch>
        </p:blipFill>
        <p:spPr>
          <a:xfrm>
            <a:off x="6019801" y="3661893"/>
            <a:ext cx="3299808" cy="2476135"/>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45380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52400"/>
            <a:ext cx="8839200" cy="990600"/>
          </a:xfrm>
          <a:prstGeom prst="round2SameRect">
            <a:avLst/>
          </a:prstGeom>
          <a:noFill/>
          <a:ln>
            <a:noFill/>
          </a:ln>
        </p:spPr>
        <p:txBody>
          <a:bodyPr>
            <a:normAutofit/>
          </a:bodyPr>
          <a:lstStyle/>
          <a:p>
            <a:pPr>
              <a:buFontTx/>
              <a:buNone/>
              <a:defRPr/>
            </a:pPr>
            <a:r>
              <a:rPr lang="en-US" dirty="0" smtClean="0">
                <a:solidFill>
                  <a:schemeClr val="tx1"/>
                </a:solidFill>
              </a:rPr>
              <a:t>   When we visited Dhokaima café bakery , the cook was decorating the cake. I like the way he decorated the cake. </a:t>
            </a:r>
          </a:p>
        </p:txBody>
      </p:sp>
      <p:sp>
        <p:nvSpPr>
          <p:cNvPr id="4" name="TextBox 3"/>
          <p:cNvSpPr txBox="1"/>
          <p:nvPr/>
        </p:nvSpPr>
        <p:spPr>
          <a:xfrm>
            <a:off x="115910" y="4494727"/>
            <a:ext cx="4700789" cy="2389406"/>
          </a:xfrm>
          <a:prstGeom prst="cloud">
            <a:avLst/>
          </a:prstGeom>
          <a:noFill/>
          <a:ln>
            <a:solidFill>
              <a:srgbClr val="92D050"/>
            </a:solidFill>
          </a:ln>
        </p:spPr>
        <p:txBody>
          <a:bodyPr wrap="square">
            <a:spAutoFit/>
          </a:bodyPr>
          <a:lstStyle/>
          <a:p>
            <a:pPr>
              <a:defRPr/>
            </a:pPr>
            <a:r>
              <a:rPr lang="en-US" sz="2400" b="1" dirty="0">
                <a:solidFill>
                  <a:schemeClr val="tx2"/>
                </a:solidFill>
                <a:latin typeface="Harrington" pitchFamily="82" charset="0"/>
              </a:rPr>
              <a:t>We went to the </a:t>
            </a:r>
            <a:r>
              <a:rPr lang="en-US" sz="2400" b="1" dirty="0" smtClean="0">
                <a:solidFill>
                  <a:schemeClr val="tx2"/>
                </a:solidFill>
                <a:latin typeface="Harrington" pitchFamily="82" charset="0"/>
              </a:rPr>
              <a:t>Bakery</a:t>
            </a:r>
            <a:endParaRPr lang="en-US" sz="2400" b="1" dirty="0">
              <a:solidFill>
                <a:schemeClr val="tx2"/>
              </a:solidFill>
              <a:latin typeface="Harrington" pitchFamily="82" charset="0"/>
            </a:endParaRPr>
          </a:p>
        </p:txBody>
      </p:sp>
      <p:sp>
        <p:nvSpPr>
          <p:cNvPr id="5" name="TextBox 4"/>
          <p:cNvSpPr txBox="1"/>
          <p:nvPr/>
        </p:nvSpPr>
        <p:spPr>
          <a:xfrm>
            <a:off x="5314557" y="5540137"/>
            <a:ext cx="5105400" cy="707886"/>
          </a:xfrm>
          <a:prstGeom prst="rect">
            <a:avLst/>
          </a:prstGeom>
          <a:noFill/>
          <a:ln>
            <a:noFill/>
          </a:ln>
        </p:spPr>
        <p:txBody>
          <a:bodyPr wrap="square">
            <a:spAutoFit/>
          </a:bodyPr>
          <a:lstStyle/>
          <a:p>
            <a:pPr>
              <a:defRPr/>
            </a:pPr>
            <a:r>
              <a:rPr lang="en-US" sz="2000" dirty="0">
                <a:solidFill>
                  <a:schemeClr val="tx2"/>
                </a:solidFill>
              </a:rPr>
              <a:t>I went to Dhokaima café and I saw a baker baking a cake.</a:t>
            </a:r>
          </a:p>
        </p:txBody>
      </p:sp>
      <p:pic>
        <p:nvPicPr>
          <p:cNvPr id="3074" name="Picture 2" descr="\\Mamata\pictures_2013\Gr1_Bakery\Pic 235.jpg"/>
          <p:cNvPicPr>
            <a:picLocks noChangeAspect="1" noChangeArrowheads="1"/>
          </p:cNvPicPr>
          <p:nvPr/>
        </p:nvPicPr>
        <p:blipFill>
          <a:blip r:embed="rId2" cstate="print"/>
          <a:srcRect/>
          <a:stretch>
            <a:fillRect/>
          </a:stretch>
        </p:blipFill>
        <p:spPr bwMode="auto">
          <a:xfrm>
            <a:off x="4493641" y="2004392"/>
            <a:ext cx="3581400" cy="2685897"/>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3075" name="Picture 3" descr="\\Mamata\pictures_2013\Gr1_Bakery\Pic 269.jpg"/>
          <p:cNvPicPr>
            <a:picLocks noChangeAspect="1" noChangeArrowheads="1"/>
          </p:cNvPicPr>
          <p:nvPr/>
        </p:nvPicPr>
        <p:blipFill>
          <a:blip r:embed="rId3" cstate="print"/>
          <a:srcRect/>
          <a:stretch>
            <a:fillRect/>
          </a:stretch>
        </p:blipFill>
        <p:spPr bwMode="auto">
          <a:xfrm>
            <a:off x="8321890" y="1992828"/>
            <a:ext cx="3596793" cy="2697441"/>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3076" name="Picture 4" descr="\\Mamata\pictures_2013\Gr1_Bakery\Pic 261.jpg"/>
          <p:cNvPicPr>
            <a:picLocks noChangeAspect="1" noChangeArrowheads="1"/>
          </p:cNvPicPr>
          <p:nvPr/>
        </p:nvPicPr>
        <p:blipFill>
          <a:blip r:embed="rId4" cstate="print"/>
          <a:srcRect/>
          <a:stretch>
            <a:fillRect/>
          </a:stretch>
        </p:blipFill>
        <p:spPr bwMode="auto">
          <a:xfrm>
            <a:off x="546916" y="1992828"/>
            <a:ext cx="3596845" cy="2697480"/>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2341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648" y="571330"/>
            <a:ext cx="10060546" cy="1447800"/>
          </a:xfrm>
          <a:noFill/>
          <a:ln>
            <a:noFill/>
          </a:ln>
        </p:spPr>
        <p:txBody>
          <a:bodyPr>
            <a:normAutofit fontScale="90000"/>
          </a:bodyPr>
          <a:lstStyle/>
          <a:p>
            <a:pPr>
              <a:defRPr/>
            </a:pPr>
            <a:r>
              <a:rPr lang="en-US" sz="3000" dirty="0">
                <a:solidFill>
                  <a:schemeClr val="tx2"/>
                </a:solidFill>
              </a:rPr>
              <a:t/>
            </a:r>
            <a:br>
              <a:rPr lang="en-US" sz="3000" dirty="0">
                <a:solidFill>
                  <a:schemeClr val="tx2"/>
                </a:solidFill>
              </a:rPr>
            </a:br>
            <a:r>
              <a:rPr lang="en-US" sz="3000" dirty="0">
                <a:solidFill>
                  <a:schemeClr val="tx2"/>
                </a:solidFill>
              </a:rPr>
              <a:t>We visited Dhokaima café bakery and the baker was baking cake .I enjoyed him making the cream for decorating the cake.</a:t>
            </a:r>
            <a:br>
              <a:rPr lang="en-US" sz="3000" dirty="0">
                <a:solidFill>
                  <a:schemeClr val="tx2"/>
                </a:solidFill>
              </a:rPr>
            </a:br>
            <a:endParaRPr lang="en-US" sz="3000" dirty="0">
              <a:solidFill>
                <a:schemeClr val="tx2"/>
              </a:solidFill>
            </a:endParaRPr>
          </a:p>
        </p:txBody>
      </p:sp>
      <p:sp>
        <p:nvSpPr>
          <p:cNvPr id="3" name="Content Placeholder 2"/>
          <p:cNvSpPr>
            <a:spLocks noGrp="1"/>
          </p:cNvSpPr>
          <p:nvPr>
            <p:ph idx="1"/>
          </p:nvPr>
        </p:nvSpPr>
        <p:spPr>
          <a:xfrm>
            <a:off x="309093" y="5486400"/>
            <a:ext cx="11153104" cy="990600"/>
          </a:xfrm>
          <a:noFill/>
          <a:ln>
            <a:noFill/>
          </a:ln>
        </p:spPr>
        <p:txBody>
          <a:bodyPr>
            <a:noAutofit/>
          </a:bodyPr>
          <a:lstStyle/>
          <a:p>
            <a:pPr algn="ctr">
              <a:buFontTx/>
              <a:buNone/>
              <a:defRPr/>
            </a:pPr>
            <a:r>
              <a:rPr lang="en-US" dirty="0">
                <a:solidFill>
                  <a:schemeClr val="tx2"/>
                </a:solidFill>
              </a:rPr>
              <a:t>I enjoy the cake the cook gave us when we visit Dhokaima Café. </a:t>
            </a:r>
          </a:p>
        </p:txBody>
      </p:sp>
      <p:pic>
        <p:nvPicPr>
          <p:cNvPr id="4098" name="Picture 2" descr="\\Mamata\pictures_2013\Gr1_Bakery\Pic 271.jpg"/>
          <p:cNvPicPr>
            <a:picLocks noChangeAspect="1" noChangeArrowheads="1"/>
          </p:cNvPicPr>
          <p:nvPr/>
        </p:nvPicPr>
        <p:blipFill>
          <a:blip r:embed="rId2" cstate="print"/>
          <a:srcRect/>
          <a:stretch>
            <a:fillRect/>
          </a:stretch>
        </p:blipFill>
        <p:spPr bwMode="auto">
          <a:xfrm>
            <a:off x="1905000" y="1905000"/>
            <a:ext cx="3962400" cy="2971630"/>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4099" name="Picture 3" descr="\\Mamata\pictures_2013\Gr1_Bakery\Pic 245.jpg"/>
          <p:cNvPicPr>
            <a:picLocks noChangeAspect="1" noChangeArrowheads="1"/>
          </p:cNvPicPr>
          <p:nvPr/>
        </p:nvPicPr>
        <p:blipFill>
          <a:blip r:embed="rId3" cstate="print"/>
          <a:srcRect/>
          <a:stretch>
            <a:fillRect/>
          </a:stretch>
        </p:blipFill>
        <p:spPr bwMode="auto">
          <a:xfrm>
            <a:off x="6324600" y="1905000"/>
            <a:ext cx="3886200" cy="2971800"/>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4808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body" sz="half" idx="4294967295"/>
          </p:nvPr>
        </p:nvSpPr>
        <p:spPr>
          <a:xfrm>
            <a:off x="2283854" y="1830947"/>
            <a:ext cx="8001000" cy="3124200"/>
          </a:xfrm>
          <a:ln w="19050">
            <a:solidFill>
              <a:schemeClr val="accent2">
                <a:lumMod val="75000"/>
              </a:schemeClr>
            </a:solidFill>
          </a:ln>
        </p:spPr>
        <p:txBody>
          <a:bodyPr>
            <a:normAutofit fontScale="92500"/>
          </a:bodyPr>
          <a:lstStyle/>
          <a:p>
            <a:pPr algn="ctr" eaLnBrk="1" hangingPunct="1">
              <a:buFontTx/>
              <a:buNone/>
            </a:pPr>
            <a:endParaRPr lang="en-US" sz="1600" b="1" dirty="0">
              <a:ln w="38100">
                <a:solidFill>
                  <a:schemeClr val="tx1"/>
                </a:solidFill>
                <a:prstDash val="solid"/>
              </a:ln>
            </a:endParaRPr>
          </a:p>
          <a:p>
            <a:pPr algn="ctr" eaLnBrk="1" hangingPunct="1">
              <a:buFontTx/>
              <a:buNone/>
            </a:pPr>
            <a:r>
              <a:rPr lang="en-US" sz="7200" b="1" dirty="0">
                <a:ln w="38100">
                  <a:solidFill>
                    <a:schemeClr val="tx2">
                      <a:lumMod val="95000"/>
                      <a:lumOff val="5000"/>
                    </a:schemeClr>
                  </a:solidFill>
                  <a:prstDash val="solid"/>
                </a:ln>
                <a:solidFill>
                  <a:schemeClr val="bg1">
                    <a:lumMod val="75000"/>
                  </a:schemeClr>
                </a:solidFill>
              </a:rPr>
              <a:t>Reason, Respect and Responsibility</a:t>
            </a:r>
          </a:p>
        </p:txBody>
      </p:sp>
    </p:spTree>
    <p:extLst>
      <p:ext uri="{BB962C8B-B14F-4D97-AF65-F5344CB8AC3E}">
        <p14:creationId xmlns:p14="http://schemas.microsoft.com/office/powerpoint/2010/main" val="1482113332"/>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Title 1"/>
          <p:cNvSpPr>
            <a:spLocks noGrp="1"/>
          </p:cNvSpPr>
          <p:nvPr>
            <p:ph type="title"/>
          </p:nvPr>
        </p:nvSpPr>
        <p:spPr>
          <a:xfrm>
            <a:off x="838200" y="-247650"/>
            <a:ext cx="8229600" cy="1143000"/>
          </a:xfrm>
          <a:noFill/>
        </p:spPr>
        <p:txBody>
          <a:bodyPr/>
          <a:lstStyle/>
          <a:p>
            <a:r>
              <a:rPr lang="en-US" sz="3200" b="1" dirty="0">
                <a:ln>
                  <a:solidFill>
                    <a:srgbClr val="C00000"/>
                  </a:solidFill>
                </a:ln>
                <a:solidFill>
                  <a:schemeClr val="accent6">
                    <a:lumMod val="90000"/>
                  </a:schemeClr>
                </a:solidFill>
              </a:rPr>
              <a:t>Recipes for our Bakery</a:t>
            </a:r>
          </a:p>
        </p:txBody>
      </p:sp>
      <p:sp>
        <p:nvSpPr>
          <p:cNvPr id="3" name="Content Placeholder 2"/>
          <p:cNvSpPr>
            <a:spLocks noGrp="1"/>
          </p:cNvSpPr>
          <p:nvPr>
            <p:ph idx="1"/>
          </p:nvPr>
        </p:nvSpPr>
        <p:spPr>
          <a:xfrm>
            <a:off x="151326" y="1341375"/>
            <a:ext cx="5867400" cy="5799959"/>
          </a:xfrm>
          <a:noFill/>
        </p:spPr>
        <p:txBody>
          <a:bodyPr>
            <a:noAutofit/>
          </a:bodyPr>
          <a:lstStyle/>
          <a:p>
            <a:pPr>
              <a:buFontTx/>
              <a:buNone/>
              <a:defRPr/>
            </a:pPr>
            <a:r>
              <a:rPr lang="en-US" sz="1600" b="1" dirty="0">
                <a:solidFill>
                  <a:schemeClr val="tx2"/>
                </a:solidFill>
              </a:rPr>
              <a:t>Oatmeal Cookies:</a:t>
            </a:r>
          </a:p>
          <a:p>
            <a:pPr>
              <a:buFontTx/>
              <a:buNone/>
              <a:defRPr/>
            </a:pPr>
            <a:r>
              <a:rPr lang="en-US" sz="1600" b="1" dirty="0">
                <a:solidFill>
                  <a:schemeClr val="tx2"/>
                </a:solidFill>
              </a:rPr>
              <a:t>Ingredients:</a:t>
            </a:r>
          </a:p>
          <a:p>
            <a:pPr lvl="1">
              <a:defRPr/>
            </a:pPr>
            <a:r>
              <a:rPr lang="en-US" sz="1400" dirty="0" smtClean="0">
                <a:solidFill>
                  <a:schemeClr val="tx2"/>
                </a:solidFill>
              </a:rPr>
              <a:t>1 </a:t>
            </a:r>
            <a:r>
              <a:rPr lang="en-US" sz="1400" dirty="0">
                <a:solidFill>
                  <a:schemeClr val="tx2"/>
                </a:solidFill>
              </a:rPr>
              <a:t>cup sugar</a:t>
            </a:r>
          </a:p>
          <a:p>
            <a:pPr lvl="1">
              <a:defRPr/>
            </a:pPr>
            <a:r>
              <a:rPr lang="en-US" sz="1400" dirty="0">
                <a:solidFill>
                  <a:schemeClr val="tx2"/>
                </a:solidFill>
              </a:rPr>
              <a:t>1 cup butter</a:t>
            </a:r>
          </a:p>
          <a:p>
            <a:pPr lvl="1">
              <a:defRPr/>
            </a:pPr>
            <a:r>
              <a:rPr lang="en-US" sz="1400" dirty="0">
                <a:solidFill>
                  <a:schemeClr val="tx2"/>
                </a:solidFill>
              </a:rPr>
              <a:t>2 cup oat</a:t>
            </a:r>
          </a:p>
          <a:p>
            <a:pPr lvl="1">
              <a:defRPr/>
            </a:pPr>
            <a:r>
              <a:rPr lang="en-US" sz="1400" dirty="0">
                <a:solidFill>
                  <a:schemeClr val="tx2"/>
                </a:solidFill>
              </a:rPr>
              <a:t>1 teaspoon baking powder</a:t>
            </a:r>
            <a:r>
              <a:rPr lang="en-US" sz="1200" dirty="0">
                <a:solidFill>
                  <a:schemeClr val="tx2"/>
                </a:solidFill>
              </a:rPr>
              <a:t/>
            </a:r>
            <a:br>
              <a:rPr lang="en-US" sz="1200" dirty="0">
                <a:solidFill>
                  <a:schemeClr val="tx2"/>
                </a:solidFill>
              </a:rPr>
            </a:br>
            <a:endParaRPr lang="en-US" sz="1200" dirty="0">
              <a:solidFill>
                <a:schemeClr val="tx2"/>
              </a:solidFill>
            </a:endParaRPr>
          </a:p>
          <a:p>
            <a:pPr>
              <a:buFontTx/>
              <a:buNone/>
              <a:defRPr/>
            </a:pPr>
            <a:r>
              <a:rPr lang="en-US" sz="1600" b="1" dirty="0">
                <a:solidFill>
                  <a:schemeClr val="tx2"/>
                </a:solidFill>
              </a:rPr>
              <a:t>How to make cookies</a:t>
            </a:r>
          </a:p>
          <a:p>
            <a:pPr lvl="1">
              <a:defRPr/>
            </a:pPr>
            <a:r>
              <a:rPr lang="en-US" sz="1400" dirty="0">
                <a:solidFill>
                  <a:schemeClr val="tx2"/>
                </a:solidFill>
              </a:rPr>
              <a:t>Preheat oven at 250 F. </a:t>
            </a:r>
          </a:p>
          <a:p>
            <a:pPr lvl="1">
              <a:defRPr/>
            </a:pPr>
            <a:r>
              <a:rPr lang="en-US" sz="1400" dirty="0">
                <a:solidFill>
                  <a:schemeClr val="tx2"/>
                </a:solidFill>
              </a:rPr>
              <a:t>Mix all the ingredient with your hand</a:t>
            </a:r>
          </a:p>
          <a:p>
            <a:pPr lvl="1">
              <a:defRPr/>
            </a:pPr>
            <a:r>
              <a:rPr lang="en-US" sz="1400" dirty="0">
                <a:solidFill>
                  <a:schemeClr val="tx2"/>
                </a:solidFill>
              </a:rPr>
              <a:t> Make balls and flatten it on a greased tray</a:t>
            </a:r>
          </a:p>
          <a:p>
            <a:pPr lvl="1">
              <a:defRPr/>
            </a:pPr>
            <a:r>
              <a:rPr lang="en-US" sz="1400" dirty="0">
                <a:solidFill>
                  <a:schemeClr val="tx2"/>
                </a:solidFill>
              </a:rPr>
              <a:t>Bake for minutes</a:t>
            </a:r>
          </a:p>
          <a:p>
            <a:pPr lvl="1">
              <a:defRPr/>
            </a:pPr>
            <a:r>
              <a:rPr lang="en-US" sz="1400" dirty="0">
                <a:solidFill>
                  <a:schemeClr val="tx2"/>
                </a:solidFill>
              </a:rPr>
              <a:t>Now your yummy cookies are ready to eat</a:t>
            </a:r>
          </a:p>
        </p:txBody>
      </p:sp>
      <p:sp>
        <p:nvSpPr>
          <p:cNvPr id="4" name="TextBox 3"/>
          <p:cNvSpPr txBox="1"/>
          <p:nvPr/>
        </p:nvSpPr>
        <p:spPr>
          <a:xfrm flipH="1">
            <a:off x="9282037" y="4252349"/>
            <a:ext cx="2743200" cy="1546086"/>
          </a:xfrm>
          <a:prstGeom prst="cloud">
            <a:avLst/>
          </a:prstGeom>
          <a:solidFill>
            <a:schemeClr val="accent3">
              <a:lumMod val="60000"/>
              <a:lumOff val="40000"/>
            </a:schemeClr>
          </a:solidFill>
          <a:ln>
            <a:solidFill>
              <a:schemeClr val="accent3">
                <a:lumMod val="50000"/>
              </a:schemeClr>
            </a:solidFill>
          </a:ln>
        </p:spPr>
        <p:txBody>
          <a:bodyPr>
            <a:spAutoFit/>
          </a:bodyPr>
          <a:lstStyle/>
          <a:p>
            <a:pPr>
              <a:defRPr/>
            </a:pPr>
            <a:r>
              <a:rPr lang="en-US" sz="2000" b="1" dirty="0">
                <a:solidFill>
                  <a:schemeClr val="bg1"/>
                </a:solidFill>
              </a:rPr>
              <a:t>We baked oatmeal cookies</a:t>
            </a:r>
          </a:p>
        </p:txBody>
      </p:sp>
      <p:pic>
        <p:nvPicPr>
          <p:cNvPr id="3075" name="Picture 3" descr="E:\Pictures\My Pictures\FOR MAMATA\13 PIC\bake\CS3A4135.JPG"/>
          <p:cNvPicPr>
            <a:picLocks noChangeAspect="1" noChangeArrowheads="1"/>
          </p:cNvPicPr>
          <p:nvPr/>
        </p:nvPicPr>
        <p:blipFill>
          <a:blip r:embed="rId2" cstate="print"/>
          <a:srcRect/>
          <a:stretch>
            <a:fillRect/>
          </a:stretch>
        </p:blipFill>
        <p:spPr bwMode="auto">
          <a:xfrm>
            <a:off x="7862141" y="1181091"/>
            <a:ext cx="3885945" cy="2590800"/>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47110" name="Rectangle 5"/>
          <p:cNvSpPr>
            <a:spLocks noChangeArrowheads="1"/>
          </p:cNvSpPr>
          <p:nvPr/>
        </p:nvSpPr>
        <p:spPr bwMode="auto">
          <a:xfrm>
            <a:off x="5222383" y="4217916"/>
            <a:ext cx="3845417" cy="1940957"/>
          </a:xfrm>
          <a:prstGeom prst="wedgeRoundRectCallout">
            <a:avLst/>
          </a:prstGeom>
          <a:noFill/>
          <a:ln w="9525">
            <a:solidFill>
              <a:schemeClr val="accent6">
                <a:lumMod val="60000"/>
                <a:lumOff val="40000"/>
              </a:schemeClr>
            </a:solidFill>
            <a:miter lim="800000"/>
            <a:headEnd/>
            <a:tailEnd/>
          </a:ln>
        </p:spPr>
        <p:txBody>
          <a:bodyPr wrap="square">
            <a:spAutoFit/>
          </a:bodyPr>
          <a:lstStyle/>
          <a:p>
            <a:pPr algn="r"/>
            <a:r>
              <a:rPr lang="en-US" sz="2800" dirty="0"/>
              <a:t> </a:t>
            </a:r>
            <a:r>
              <a:rPr lang="en-US" sz="2000" dirty="0">
                <a:solidFill>
                  <a:schemeClr val="tx2"/>
                </a:solidFill>
              </a:rPr>
              <a:t>In my recipe book I wrote about butter cake, marble cake, strawberry milk shake, checker board cookies, oatmeal cookies</a:t>
            </a:r>
          </a:p>
        </p:txBody>
      </p:sp>
    </p:spTree>
    <p:extLst>
      <p:ext uri="{BB962C8B-B14F-4D97-AF65-F5344CB8AC3E}">
        <p14:creationId xmlns:p14="http://schemas.microsoft.com/office/powerpoint/2010/main" val="3330572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0"/>
            <a:ext cx="8229600" cy="1143000"/>
          </a:xfrm>
          <a:noFill/>
        </p:spPr>
        <p:txBody>
          <a:bodyPr/>
          <a:lstStyle/>
          <a:p>
            <a:pPr>
              <a:defRPr/>
            </a:pPr>
            <a:r>
              <a:rPr lang="en-US" dirty="0" smtClean="0">
                <a:ln>
                  <a:solidFill>
                    <a:srgbClr val="C00000"/>
                  </a:solidFill>
                </a:ln>
                <a:solidFill>
                  <a:schemeClr val="accent6">
                    <a:lumMod val="90000"/>
                  </a:schemeClr>
                </a:solidFill>
              </a:rPr>
              <a:t>Strawberry milkshake</a:t>
            </a:r>
            <a:endParaRPr lang="en-US" dirty="0">
              <a:ln>
                <a:solidFill>
                  <a:srgbClr val="C00000"/>
                </a:solidFill>
              </a:ln>
              <a:solidFill>
                <a:schemeClr val="accent6">
                  <a:lumMod val="90000"/>
                </a:schemeClr>
              </a:solidFill>
            </a:endParaRPr>
          </a:p>
        </p:txBody>
      </p:sp>
      <p:sp>
        <p:nvSpPr>
          <p:cNvPr id="3" name="Content Placeholder 2"/>
          <p:cNvSpPr>
            <a:spLocks noGrp="1"/>
          </p:cNvSpPr>
          <p:nvPr>
            <p:ph idx="1"/>
          </p:nvPr>
        </p:nvSpPr>
        <p:spPr>
          <a:xfrm>
            <a:off x="399245" y="1564783"/>
            <a:ext cx="4191000" cy="4724400"/>
          </a:xfrm>
          <a:noFill/>
          <a:ln>
            <a:noFill/>
          </a:ln>
        </p:spPr>
        <p:txBody>
          <a:bodyPr>
            <a:normAutofit fontScale="70000" lnSpcReduction="20000"/>
          </a:bodyPr>
          <a:lstStyle/>
          <a:p>
            <a:pPr>
              <a:buFontTx/>
              <a:buNone/>
              <a:defRPr/>
            </a:pPr>
            <a:r>
              <a:rPr lang="en-US" b="1" dirty="0" smtClean="0">
                <a:solidFill>
                  <a:schemeClr val="tx1"/>
                </a:solidFill>
              </a:rPr>
              <a:t>Ingredients</a:t>
            </a:r>
            <a:br>
              <a:rPr lang="en-US" b="1" dirty="0" smtClean="0">
                <a:solidFill>
                  <a:schemeClr val="tx1"/>
                </a:solidFill>
              </a:rPr>
            </a:br>
            <a:endParaRPr lang="en-US" b="1" dirty="0" smtClean="0">
              <a:solidFill>
                <a:schemeClr val="tx1"/>
              </a:solidFill>
            </a:endParaRPr>
          </a:p>
          <a:p>
            <a:pPr lvl="1">
              <a:buFont typeface="Arial" pitchFamily="34" charset="0"/>
              <a:buChar char="•"/>
              <a:defRPr/>
            </a:pPr>
            <a:r>
              <a:rPr lang="en-US" dirty="0" smtClean="0">
                <a:solidFill>
                  <a:schemeClr val="tx2"/>
                </a:solidFill>
              </a:rPr>
              <a:t>2 cup milk</a:t>
            </a:r>
          </a:p>
          <a:p>
            <a:pPr lvl="1">
              <a:buFont typeface="Arial" pitchFamily="34" charset="0"/>
              <a:buChar char="•"/>
              <a:defRPr/>
            </a:pPr>
            <a:r>
              <a:rPr lang="en-US" dirty="0" smtClean="0">
                <a:solidFill>
                  <a:schemeClr val="tx2"/>
                </a:solidFill>
              </a:rPr>
              <a:t>4 strawberries</a:t>
            </a:r>
          </a:p>
          <a:p>
            <a:pPr lvl="1">
              <a:buFont typeface="Arial" pitchFamily="34" charset="0"/>
              <a:buChar char="•"/>
              <a:defRPr/>
            </a:pPr>
            <a:r>
              <a:rPr lang="en-US" dirty="0" smtClean="0">
                <a:solidFill>
                  <a:schemeClr val="tx2"/>
                </a:solidFill>
              </a:rPr>
              <a:t>3 table spoon sugar</a:t>
            </a:r>
          </a:p>
          <a:p>
            <a:pPr lvl="1">
              <a:buFont typeface="Arial" pitchFamily="34" charset="0"/>
              <a:buChar char="•"/>
              <a:defRPr/>
            </a:pPr>
            <a:r>
              <a:rPr lang="en-US" dirty="0" smtClean="0">
                <a:solidFill>
                  <a:schemeClr val="tx2"/>
                </a:solidFill>
              </a:rPr>
              <a:t>4 ice cubes (optional)</a:t>
            </a:r>
          </a:p>
          <a:p>
            <a:pPr>
              <a:defRPr/>
            </a:pPr>
            <a:endParaRPr lang="en-US" dirty="0" smtClean="0">
              <a:solidFill>
                <a:schemeClr val="tx1"/>
              </a:solidFill>
            </a:endParaRPr>
          </a:p>
          <a:p>
            <a:pPr>
              <a:buFontTx/>
              <a:buNone/>
              <a:defRPr/>
            </a:pPr>
            <a:r>
              <a:rPr lang="en-US" b="1" dirty="0" smtClean="0">
                <a:solidFill>
                  <a:schemeClr val="tx1"/>
                </a:solidFill>
              </a:rPr>
              <a:t>How to make the milkshake</a:t>
            </a:r>
            <a:br>
              <a:rPr lang="en-US" b="1" dirty="0" smtClean="0">
                <a:solidFill>
                  <a:schemeClr val="tx1"/>
                </a:solidFill>
              </a:rPr>
            </a:br>
            <a:endParaRPr lang="en-US" b="1" dirty="0" smtClean="0">
              <a:solidFill>
                <a:schemeClr val="tx1"/>
              </a:solidFill>
            </a:endParaRPr>
          </a:p>
          <a:p>
            <a:pPr lvl="1">
              <a:buFont typeface="Arial" pitchFamily="34" charset="0"/>
              <a:buChar char="•"/>
              <a:defRPr/>
            </a:pPr>
            <a:r>
              <a:rPr lang="en-US" dirty="0" smtClean="0">
                <a:solidFill>
                  <a:schemeClr val="tx2"/>
                </a:solidFill>
              </a:rPr>
              <a:t>Pour all the ingredients in the blender</a:t>
            </a:r>
          </a:p>
          <a:p>
            <a:pPr lvl="1">
              <a:buFont typeface="Arial" pitchFamily="34" charset="0"/>
              <a:buChar char="•"/>
              <a:defRPr/>
            </a:pPr>
            <a:r>
              <a:rPr lang="en-US" dirty="0" smtClean="0">
                <a:solidFill>
                  <a:schemeClr val="tx2"/>
                </a:solidFill>
              </a:rPr>
              <a:t>Mix it in the blender for 30 seconds</a:t>
            </a:r>
          </a:p>
          <a:p>
            <a:pPr lvl="1">
              <a:buFont typeface="Arial" pitchFamily="34" charset="0"/>
              <a:buChar char="•"/>
              <a:defRPr/>
            </a:pPr>
            <a:r>
              <a:rPr lang="en-US" dirty="0" smtClean="0">
                <a:solidFill>
                  <a:schemeClr val="tx2"/>
                </a:solidFill>
              </a:rPr>
              <a:t>Pour it in your glass</a:t>
            </a:r>
          </a:p>
          <a:p>
            <a:pPr lvl="1">
              <a:buFont typeface="Arial" pitchFamily="34" charset="0"/>
              <a:buChar char="•"/>
              <a:defRPr/>
            </a:pPr>
            <a:r>
              <a:rPr lang="en-US" dirty="0" smtClean="0">
                <a:solidFill>
                  <a:schemeClr val="tx2"/>
                </a:solidFill>
              </a:rPr>
              <a:t>A tasty refreshing during is ready to drink</a:t>
            </a:r>
            <a:endParaRPr lang="en-US" dirty="0">
              <a:solidFill>
                <a:schemeClr val="tx2"/>
              </a:solidFill>
            </a:endParaRPr>
          </a:p>
        </p:txBody>
      </p:sp>
      <p:pic>
        <p:nvPicPr>
          <p:cNvPr id="4099" name="Picture 3" descr="E:\Pictures\My Pictures\FOR MAMATA\13 PIC\bake\Pic 217.jpg"/>
          <p:cNvPicPr>
            <a:picLocks noChangeAspect="1" noChangeArrowheads="1"/>
          </p:cNvPicPr>
          <p:nvPr/>
        </p:nvPicPr>
        <p:blipFill>
          <a:blip r:embed="rId2" cstate="print"/>
          <a:srcRect/>
          <a:stretch>
            <a:fillRect/>
          </a:stretch>
        </p:blipFill>
        <p:spPr bwMode="auto">
          <a:xfrm>
            <a:off x="7484773" y="2150772"/>
            <a:ext cx="3996459" cy="2851528"/>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43407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8489" y="1585583"/>
            <a:ext cx="2949262" cy="1294995"/>
          </a:xfrm>
          <a:prstGeom prst="cloud">
            <a:avLst/>
          </a:prstGeom>
          <a:solidFill>
            <a:schemeClr val="accent3">
              <a:lumMod val="40000"/>
              <a:lumOff val="60000"/>
            </a:schemeClr>
          </a:solidFill>
          <a:ln>
            <a:noFill/>
          </a:ln>
        </p:spPr>
        <p:txBody>
          <a:bodyPr>
            <a:normAutofit fontScale="90000"/>
          </a:bodyPr>
          <a:lstStyle/>
          <a:p>
            <a:pPr>
              <a:defRPr/>
            </a:pPr>
            <a:r>
              <a:rPr lang="en-US" sz="2800" dirty="0">
                <a:solidFill>
                  <a:srgbClr val="481F67"/>
                </a:solidFill>
              </a:rPr>
              <a:t>We went </a:t>
            </a:r>
            <a:r>
              <a:rPr lang="en-US" sz="2800" dirty="0" smtClean="0">
                <a:solidFill>
                  <a:srgbClr val="481F67"/>
                </a:solidFill>
              </a:rPr>
              <a:t>shopping</a:t>
            </a:r>
            <a:endParaRPr lang="en-US" sz="2800" dirty="0">
              <a:solidFill>
                <a:srgbClr val="481F67"/>
              </a:solidFill>
            </a:endParaRPr>
          </a:p>
        </p:txBody>
      </p:sp>
      <p:sp>
        <p:nvSpPr>
          <p:cNvPr id="3" name="Content Placeholder 2"/>
          <p:cNvSpPr>
            <a:spLocks noGrp="1"/>
          </p:cNvSpPr>
          <p:nvPr>
            <p:ph idx="1"/>
          </p:nvPr>
        </p:nvSpPr>
        <p:spPr>
          <a:xfrm>
            <a:off x="290311" y="3819144"/>
            <a:ext cx="3718238" cy="2133600"/>
          </a:xfrm>
        </p:spPr>
        <p:txBody>
          <a:bodyPr>
            <a:normAutofit/>
          </a:bodyPr>
          <a:lstStyle/>
          <a:p>
            <a:pPr>
              <a:buFontTx/>
              <a:buNone/>
              <a:defRPr/>
            </a:pPr>
            <a:r>
              <a:rPr lang="en-US" sz="2000" dirty="0"/>
              <a:t>    </a:t>
            </a:r>
            <a:r>
              <a:rPr lang="en-US" sz="2000" dirty="0" smtClean="0">
                <a:solidFill>
                  <a:schemeClr val="tx2">
                    <a:lumMod val="75000"/>
                  </a:schemeClr>
                </a:solidFill>
              </a:rPr>
              <a:t>We went to Bhatbhateni  to buy thing we need to bake. We bought icing sugar , cocoa powder, vanilla essence and lots of things</a:t>
            </a:r>
            <a:endParaRPr lang="en-US" sz="2000" dirty="0">
              <a:solidFill>
                <a:schemeClr val="tx2">
                  <a:lumMod val="75000"/>
                </a:schemeClr>
              </a:solidFill>
            </a:endParaRPr>
          </a:p>
        </p:txBody>
      </p:sp>
      <p:pic>
        <p:nvPicPr>
          <p:cNvPr id="5122" name="Picture 2" descr="E:\Pictures\My Pictures\FOR MAMATA\13 PIC\bake\IMG_4826.jpg"/>
          <p:cNvPicPr>
            <a:picLocks noChangeAspect="1" noChangeArrowheads="1"/>
          </p:cNvPicPr>
          <p:nvPr/>
        </p:nvPicPr>
        <p:blipFill>
          <a:blip r:embed="rId2" cstate="print"/>
          <a:srcRect t="15384" b="7692"/>
          <a:stretch>
            <a:fillRect/>
          </a:stretch>
        </p:blipFill>
        <p:spPr bwMode="auto">
          <a:xfrm>
            <a:off x="586660" y="1029291"/>
            <a:ext cx="3733800" cy="2286000"/>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5123" name="Picture 3" descr="E:\Pictures\My Pictures\FOR MAMATA\13 PIC\bake\IMG_4840.jpg"/>
          <p:cNvPicPr>
            <a:picLocks noChangeAspect="1" noChangeArrowheads="1"/>
          </p:cNvPicPr>
          <p:nvPr/>
        </p:nvPicPr>
        <p:blipFill>
          <a:blip r:embed="rId3" cstate="print"/>
          <a:srcRect b="12920"/>
          <a:stretch>
            <a:fillRect/>
          </a:stretch>
        </p:blipFill>
        <p:spPr bwMode="auto">
          <a:xfrm>
            <a:off x="4632370" y="3315291"/>
            <a:ext cx="4038600" cy="2637453"/>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5124" name="Picture 4" descr="E:\Pictures\My Pictures\FOR MAMATA\13 PIC\bake\IMG_4837.jpg"/>
          <p:cNvPicPr>
            <a:picLocks noChangeAspect="1" noChangeArrowheads="1"/>
          </p:cNvPicPr>
          <p:nvPr/>
        </p:nvPicPr>
        <p:blipFill>
          <a:blip r:embed="rId4" cstate="print"/>
          <a:srcRect/>
          <a:stretch>
            <a:fillRect/>
          </a:stretch>
        </p:blipFill>
        <p:spPr bwMode="auto">
          <a:xfrm>
            <a:off x="9013601" y="1350177"/>
            <a:ext cx="2651674" cy="3535767"/>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91561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35161" y="1233149"/>
            <a:ext cx="4843530" cy="2133599"/>
          </a:xfrm>
          <a:noFill/>
          <a:ln>
            <a:noFill/>
          </a:ln>
          <a:effectLst>
            <a:softEdge rad="63500"/>
          </a:effectLst>
        </p:spPr>
        <p:txBody>
          <a:bodyPr>
            <a:normAutofit fontScale="62500" lnSpcReduction="20000"/>
          </a:bodyPr>
          <a:lstStyle/>
          <a:p>
            <a:pPr>
              <a:defRPr/>
            </a:pPr>
            <a:r>
              <a:rPr lang="en-US" dirty="0">
                <a:solidFill>
                  <a:srgbClr val="481F67"/>
                </a:solidFill>
              </a:rPr>
              <a:t>We baked butter cake.</a:t>
            </a:r>
          </a:p>
          <a:p>
            <a:pPr>
              <a:defRPr/>
            </a:pPr>
            <a:r>
              <a:rPr lang="en-US" dirty="0">
                <a:solidFill>
                  <a:srgbClr val="481F67"/>
                </a:solidFill>
              </a:rPr>
              <a:t>First we put 2 teaspoon flour. Then we put 1 teaspoon baking powder</a:t>
            </a:r>
          </a:p>
          <a:p>
            <a:pPr>
              <a:defRPr/>
            </a:pPr>
            <a:r>
              <a:rPr lang="en-US" dirty="0">
                <a:solidFill>
                  <a:srgbClr val="481F67"/>
                </a:solidFill>
              </a:rPr>
              <a:t>We put 1 cup sugar. Then we put the 1 cup butter. Then we mix with the butter. Then we put flour. Then we put it in a baking tray</a:t>
            </a:r>
          </a:p>
          <a:p>
            <a:pPr>
              <a:defRPr/>
            </a:pPr>
            <a:r>
              <a:rPr lang="en-US" dirty="0">
                <a:solidFill>
                  <a:srgbClr val="481F67"/>
                </a:solidFill>
              </a:rPr>
              <a:t>Then we put in the </a:t>
            </a:r>
            <a:r>
              <a:rPr lang="en-US" dirty="0" smtClean="0">
                <a:solidFill>
                  <a:srgbClr val="481F67"/>
                </a:solidFill>
              </a:rPr>
              <a:t>oven.</a:t>
            </a:r>
            <a:endParaRPr lang="en-US" dirty="0">
              <a:solidFill>
                <a:srgbClr val="481F67"/>
              </a:solidFill>
            </a:endParaRPr>
          </a:p>
        </p:txBody>
      </p:sp>
      <p:sp>
        <p:nvSpPr>
          <p:cNvPr id="4" name="Rectangular Callout 3"/>
          <p:cNvSpPr/>
          <p:nvPr/>
        </p:nvSpPr>
        <p:spPr>
          <a:xfrm>
            <a:off x="2254791" y="4587556"/>
            <a:ext cx="5095741" cy="1200329"/>
          </a:xfrm>
          <a:prstGeom prst="wedgeRectCallout">
            <a:avLst/>
          </a:prstGeom>
          <a:noFill/>
          <a:ln>
            <a:solidFill>
              <a:schemeClr val="accent6">
                <a:lumMod val="60000"/>
                <a:lumOff val="40000"/>
              </a:schemeClr>
            </a:solidFill>
          </a:ln>
          <a:effectLst>
            <a:softEdge rad="63500"/>
          </a:effectLst>
        </p:spPr>
        <p:txBody>
          <a:bodyPr wrap="square">
            <a:spAutoFit/>
          </a:bodyPr>
          <a:lstStyle/>
          <a:p>
            <a:pPr algn="ctr">
              <a:defRPr/>
            </a:pPr>
            <a:r>
              <a:rPr lang="en-US" sz="2400" dirty="0">
                <a:solidFill>
                  <a:srgbClr val="481F67"/>
                </a:solidFill>
              </a:rPr>
              <a:t>We had baked a </a:t>
            </a:r>
            <a:r>
              <a:rPr lang="en-US" sz="2400" dirty="0" smtClean="0">
                <a:solidFill>
                  <a:srgbClr val="481F67"/>
                </a:solidFill>
              </a:rPr>
              <a:t>checker </a:t>
            </a:r>
            <a:r>
              <a:rPr lang="en-US" sz="2400" dirty="0">
                <a:solidFill>
                  <a:srgbClr val="481F67"/>
                </a:solidFill>
              </a:rPr>
              <a:t>board cookies. I had fun when we measures the ingredients.</a:t>
            </a:r>
          </a:p>
        </p:txBody>
      </p:sp>
      <p:pic>
        <p:nvPicPr>
          <p:cNvPr id="6147" name="Picture 3" descr="E:\Pictures\My Pictures\FOR MAMATA\13 PIC\bake\IMG_5365.jpg"/>
          <p:cNvPicPr>
            <a:picLocks noChangeAspect="1" noChangeArrowheads="1"/>
          </p:cNvPicPr>
          <p:nvPr/>
        </p:nvPicPr>
        <p:blipFill>
          <a:blip r:embed="rId2" cstate="print"/>
          <a:srcRect/>
          <a:stretch>
            <a:fillRect/>
          </a:stretch>
        </p:blipFill>
        <p:spPr bwMode="auto">
          <a:xfrm>
            <a:off x="8438662" y="3130314"/>
            <a:ext cx="3753338" cy="2914484"/>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6148" name="Picture 4" descr="E:\Pictures\My Pictures\FOR MAMATA\13 PIC\bake\IMG_5235.jpg"/>
          <p:cNvPicPr>
            <a:picLocks noChangeAspect="1" noChangeArrowheads="1"/>
          </p:cNvPicPr>
          <p:nvPr/>
        </p:nvPicPr>
        <p:blipFill>
          <a:blip r:embed="rId3" cstate="print"/>
          <a:srcRect/>
          <a:stretch>
            <a:fillRect/>
          </a:stretch>
        </p:blipFill>
        <p:spPr bwMode="auto">
          <a:xfrm>
            <a:off x="419721" y="1059506"/>
            <a:ext cx="3670141" cy="2849880"/>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09276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10202" y="2202894"/>
            <a:ext cx="4129015" cy="2667000"/>
          </a:xfrm>
          <a:prstGeom prst="rect">
            <a:avLst/>
          </a:prstGeom>
          <a:noFill/>
          <a:effectLst>
            <a:softEdge rad="317500"/>
          </a:effectLst>
        </p:spPr>
        <p:txBody>
          <a:bodyPr>
            <a:normAutofit/>
          </a:bodyPr>
          <a:lstStyle/>
          <a:p>
            <a:pPr>
              <a:buFontTx/>
              <a:buNone/>
              <a:defRPr/>
            </a:pPr>
            <a:r>
              <a:rPr lang="en-US" dirty="0" smtClean="0"/>
              <a:t>     </a:t>
            </a:r>
            <a:r>
              <a:rPr lang="en-US" dirty="0" smtClean="0">
                <a:solidFill>
                  <a:schemeClr val="tx1"/>
                </a:solidFill>
              </a:rPr>
              <a:t>My best time was when we went for shopping in Bhatbhateni and buy all the things we needed for baking.</a:t>
            </a:r>
          </a:p>
        </p:txBody>
      </p:sp>
      <p:pic>
        <p:nvPicPr>
          <p:cNvPr id="7170" name="Picture 2" descr="E:\Pictures\My Pictures\FOR MAMATA\13 PIC\bake\IMG_4843.jpg"/>
          <p:cNvPicPr>
            <a:picLocks noChangeAspect="1" noChangeArrowheads="1"/>
          </p:cNvPicPr>
          <p:nvPr/>
        </p:nvPicPr>
        <p:blipFill>
          <a:blip r:embed="rId2" cstate="print"/>
          <a:srcRect/>
          <a:stretch>
            <a:fillRect/>
          </a:stretch>
        </p:blipFill>
        <p:spPr bwMode="auto">
          <a:xfrm>
            <a:off x="149182" y="3696236"/>
            <a:ext cx="3861020" cy="2895600"/>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7172" name="Picture 4" descr="E:\Pictures\My Pictures\FOR MAMATA\13 PIC\bake\IMG_4831.jpg"/>
          <p:cNvPicPr>
            <a:picLocks noChangeAspect="1" noChangeArrowheads="1"/>
          </p:cNvPicPr>
          <p:nvPr/>
        </p:nvPicPr>
        <p:blipFill>
          <a:blip r:embed="rId3" cstate="print"/>
          <a:srcRect/>
          <a:stretch>
            <a:fillRect/>
          </a:stretch>
        </p:blipFill>
        <p:spPr bwMode="auto">
          <a:xfrm>
            <a:off x="149182" y="480951"/>
            <a:ext cx="3861020" cy="2895600"/>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7173" name="Picture 5" descr="E:\Pictures\My Pictures\FOR MAMATA\13 PIC\bake\IMG_4856.jpg"/>
          <p:cNvPicPr>
            <a:picLocks noChangeAspect="1" noChangeArrowheads="1"/>
          </p:cNvPicPr>
          <p:nvPr/>
        </p:nvPicPr>
        <p:blipFill>
          <a:blip r:embed="rId4" cstate="print"/>
          <a:srcRect/>
          <a:stretch>
            <a:fillRect/>
          </a:stretch>
        </p:blipFill>
        <p:spPr bwMode="auto">
          <a:xfrm>
            <a:off x="8341184" y="479878"/>
            <a:ext cx="3850816" cy="2887947"/>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1996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Content Placeholder 2"/>
          <p:cNvSpPr>
            <a:spLocks noGrp="1"/>
          </p:cNvSpPr>
          <p:nvPr>
            <p:ph idx="1"/>
          </p:nvPr>
        </p:nvSpPr>
        <p:spPr>
          <a:xfrm>
            <a:off x="5537915" y="1428481"/>
            <a:ext cx="5550795" cy="1848119"/>
          </a:xfrm>
          <a:noFill/>
        </p:spPr>
        <p:txBody>
          <a:bodyPr>
            <a:normAutofit/>
          </a:bodyPr>
          <a:lstStyle/>
          <a:p>
            <a:pPr>
              <a:buFontTx/>
              <a:buNone/>
            </a:pPr>
            <a:r>
              <a:rPr lang="en-US" dirty="0" smtClean="0">
                <a:solidFill>
                  <a:schemeClr val="tx1"/>
                </a:solidFill>
              </a:rPr>
              <a:t>    </a:t>
            </a:r>
            <a:r>
              <a:rPr lang="en-US" dirty="0" smtClean="0">
                <a:solidFill>
                  <a:schemeClr val="tx2"/>
                </a:solidFill>
              </a:rPr>
              <a:t>We mix butter, flour, and sugar and it became a dough. Now we cannot change it again into butter, flour and sugar.</a:t>
            </a:r>
          </a:p>
        </p:txBody>
      </p:sp>
      <p:sp>
        <p:nvSpPr>
          <p:cNvPr id="55299" name="Rectangle 3"/>
          <p:cNvSpPr>
            <a:spLocks noChangeArrowheads="1"/>
          </p:cNvSpPr>
          <p:nvPr/>
        </p:nvSpPr>
        <p:spPr bwMode="auto">
          <a:xfrm>
            <a:off x="668628" y="3901470"/>
            <a:ext cx="5650606" cy="1569660"/>
          </a:xfrm>
          <a:prstGeom prst="rect">
            <a:avLst/>
          </a:prstGeom>
          <a:noFill/>
          <a:ln w="9525">
            <a:noFill/>
            <a:miter lim="800000"/>
            <a:headEnd/>
            <a:tailEnd/>
          </a:ln>
        </p:spPr>
        <p:txBody>
          <a:bodyPr wrap="square">
            <a:spAutoFit/>
          </a:bodyPr>
          <a:lstStyle/>
          <a:p>
            <a:r>
              <a:rPr lang="en-US" sz="2400" dirty="0">
                <a:solidFill>
                  <a:schemeClr val="tx2"/>
                </a:solidFill>
              </a:rPr>
              <a:t>We made oatmeal cookies. My best part was </a:t>
            </a:r>
            <a:r>
              <a:rPr lang="en-US" sz="2400" dirty="0" smtClean="0">
                <a:solidFill>
                  <a:schemeClr val="tx2"/>
                </a:solidFill>
              </a:rPr>
              <a:t>mixing </a:t>
            </a:r>
            <a:r>
              <a:rPr lang="en-US" sz="2400" dirty="0">
                <a:solidFill>
                  <a:schemeClr val="tx2"/>
                </a:solidFill>
              </a:rPr>
              <a:t>flour, sugar, butter and baking powder while baking oatmeal cookies.</a:t>
            </a:r>
          </a:p>
        </p:txBody>
      </p:sp>
      <p:pic>
        <p:nvPicPr>
          <p:cNvPr id="8194" name="Picture 2" descr="E:\Pictures\My Pictures\FOR MAMATA\13 PIC\bake\IMG_5378.jpg"/>
          <p:cNvPicPr>
            <a:picLocks noChangeAspect="1" noChangeArrowheads="1"/>
          </p:cNvPicPr>
          <p:nvPr/>
        </p:nvPicPr>
        <p:blipFill>
          <a:blip r:embed="rId2" cstate="print"/>
          <a:srcRect/>
          <a:stretch>
            <a:fillRect/>
          </a:stretch>
        </p:blipFill>
        <p:spPr bwMode="auto">
          <a:xfrm flipH="1">
            <a:off x="6705600" y="3276600"/>
            <a:ext cx="3759414" cy="2819400"/>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8195" name="Picture 3" descr="E:\Pictures\My Pictures\FOR MAMATA\13 PIC\bake\IMG_5253.jpg"/>
          <p:cNvPicPr>
            <a:picLocks noChangeAspect="1" noChangeArrowheads="1"/>
          </p:cNvPicPr>
          <p:nvPr/>
        </p:nvPicPr>
        <p:blipFill>
          <a:blip r:embed="rId3" cstate="print"/>
          <a:srcRect/>
          <a:stretch>
            <a:fillRect/>
          </a:stretch>
        </p:blipFill>
        <p:spPr bwMode="auto">
          <a:xfrm>
            <a:off x="1313647" y="533400"/>
            <a:ext cx="3657809" cy="2743200"/>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8806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H="1">
            <a:off x="7232560" y="1102217"/>
            <a:ext cx="3352800" cy="2057400"/>
          </a:xfrm>
          <a:prstGeom prst="cloud">
            <a:avLst/>
          </a:prstGeom>
          <a:noFill/>
          <a:ln>
            <a:solidFill>
              <a:schemeClr val="accent3">
                <a:lumMod val="75000"/>
              </a:schemeClr>
            </a:solidFill>
          </a:ln>
        </p:spPr>
        <p:txBody>
          <a:bodyPr>
            <a:normAutofit/>
          </a:bodyPr>
          <a:lstStyle/>
          <a:p>
            <a:pPr>
              <a:defRPr/>
            </a:pPr>
            <a:r>
              <a:rPr lang="en-US" sz="2400" dirty="0">
                <a:solidFill>
                  <a:schemeClr val="tx1"/>
                </a:solidFill>
              </a:rPr>
              <a:t>We baked butter cake</a:t>
            </a:r>
          </a:p>
        </p:txBody>
      </p:sp>
      <p:sp>
        <p:nvSpPr>
          <p:cNvPr id="3" name="Content Placeholder 2"/>
          <p:cNvSpPr>
            <a:spLocks noGrp="1"/>
          </p:cNvSpPr>
          <p:nvPr>
            <p:ph idx="1"/>
          </p:nvPr>
        </p:nvSpPr>
        <p:spPr>
          <a:xfrm>
            <a:off x="2590800" y="3886200"/>
            <a:ext cx="3505200" cy="2971800"/>
          </a:xfrm>
          <a:prstGeom prst="rect">
            <a:avLst/>
          </a:prstGeom>
          <a:noFill/>
          <a:ln>
            <a:noFill/>
          </a:ln>
        </p:spPr>
        <p:txBody>
          <a:bodyPr>
            <a:noAutofit/>
          </a:bodyPr>
          <a:lstStyle/>
          <a:p>
            <a:pPr>
              <a:buFontTx/>
              <a:buNone/>
              <a:defRPr/>
            </a:pPr>
            <a:r>
              <a:rPr lang="en-US" dirty="0" smtClean="0">
                <a:solidFill>
                  <a:schemeClr val="tx1"/>
                </a:solidFill>
              </a:rPr>
              <a:t>     </a:t>
            </a:r>
            <a:r>
              <a:rPr lang="en-US" dirty="0" smtClean="0">
                <a:solidFill>
                  <a:schemeClr val="tx2"/>
                </a:solidFill>
              </a:rPr>
              <a:t>To make butter cake. We need flour, sugar, vanilla essence, butter, eggs, baking powder.</a:t>
            </a:r>
          </a:p>
        </p:txBody>
      </p:sp>
      <p:pic>
        <p:nvPicPr>
          <p:cNvPr id="5122" name="Picture 2" descr="\\Mamata\pictures_2013\Gr1_Bakery\Pic 221.jpg"/>
          <p:cNvPicPr>
            <a:picLocks noChangeAspect="1" noChangeArrowheads="1"/>
          </p:cNvPicPr>
          <p:nvPr/>
        </p:nvPicPr>
        <p:blipFill>
          <a:blip r:embed="rId2" cstate="print"/>
          <a:srcRect/>
          <a:stretch>
            <a:fillRect/>
          </a:stretch>
        </p:blipFill>
        <p:spPr bwMode="auto">
          <a:xfrm>
            <a:off x="1905000" y="457203"/>
            <a:ext cx="4038600" cy="3028777"/>
          </a:xfrm>
          <a:prstGeom prst="rect">
            <a:avLst/>
          </a:prstGeom>
          <a:noFill/>
          <a:ln w="38100" cap="sq">
            <a:noFill/>
            <a:prstDash val="solid"/>
            <a:miter lim="800000"/>
          </a:ln>
          <a:effectLst>
            <a:outerShdw blurRad="50800" dist="38100" dir="2700000" algn="tl" rotWithShape="0">
              <a:srgbClr val="000000">
                <a:alpha val="43000"/>
              </a:srgbClr>
            </a:outerShdw>
          </a:effectLst>
        </p:spPr>
      </p:pic>
      <p:pic>
        <p:nvPicPr>
          <p:cNvPr id="5123" name="Picture 3" descr="E:\Pictures\My Pictures\FOR MAMATA\13 PIC\bake\IMG_5238.jpg"/>
          <p:cNvPicPr>
            <a:picLocks noChangeAspect="1" noChangeArrowheads="1"/>
          </p:cNvPicPr>
          <p:nvPr/>
        </p:nvPicPr>
        <p:blipFill>
          <a:blip r:embed="rId3" cstate="print"/>
          <a:srcRect/>
          <a:stretch>
            <a:fillRect/>
          </a:stretch>
        </p:blipFill>
        <p:spPr bwMode="auto">
          <a:xfrm>
            <a:off x="6299127" y="3581400"/>
            <a:ext cx="4003268" cy="3002280"/>
          </a:xfrm>
          <a:prstGeom prst="rect">
            <a:avLst/>
          </a:prstGeom>
          <a:noFill/>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68582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flipH="1">
            <a:off x="7756301" y="4094409"/>
            <a:ext cx="4343400" cy="2057400"/>
          </a:xfrm>
          <a:prstGeom prst="rect">
            <a:avLst/>
          </a:prstGeom>
          <a:noFill/>
          <a:ln>
            <a:noFill/>
          </a:ln>
        </p:spPr>
        <p:txBody>
          <a:bodyPr>
            <a:normAutofit/>
          </a:bodyPr>
          <a:lstStyle/>
          <a:p>
            <a:pPr>
              <a:buFontTx/>
              <a:buNone/>
              <a:defRPr/>
            </a:pPr>
            <a:r>
              <a:rPr lang="en-US" dirty="0" smtClean="0">
                <a:solidFill>
                  <a:schemeClr val="tx2"/>
                </a:solidFill>
              </a:rPr>
              <a:t>    I learned we put butter, flour, icing sugar. when we make cake . After we bake it cannot change back to butter, flour, icing sugar</a:t>
            </a:r>
            <a:endParaRPr lang="en-US" dirty="0">
              <a:solidFill>
                <a:schemeClr val="tx2"/>
              </a:solidFill>
            </a:endParaRPr>
          </a:p>
        </p:txBody>
      </p:sp>
      <p:pic>
        <p:nvPicPr>
          <p:cNvPr id="4" name="Picture 2" descr="E:\Pictures\My Pictures\FOR MAMATA\13 PIC\bake\IMG_5355.jpg"/>
          <p:cNvPicPr>
            <a:picLocks noChangeAspect="1" noChangeArrowheads="1"/>
          </p:cNvPicPr>
          <p:nvPr/>
        </p:nvPicPr>
        <p:blipFill>
          <a:blip r:embed="rId2" cstate="print"/>
          <a:srcRect/>
          <a:stretch>
            <a:fillRect/>
          </a:stretch>
        </p:blipFill>
        <p:spPr bwMode="auto">
          <a:xfrm>
            <a:off x="4464308" y="2426595"/>
            <a:ext cx="3291993" cy="2209812"/>
          </a:xfrm>
          <a:prstGeom prst="rect">
            <a:avLst/>
          </a:prstGeom>
          <a:solidFill>
            <a:schemeClr val="accent5">
              <a:lumMod val="40000"/>
              <a:lumOff val="60000"/>
            </a:schemeClr>
          </a:solidFill>
          <a:ln w="38100" cap="sq">
            <a:noFill/>
            <a:prstDash val="solid"/>
            <a:miter lim="800000"/>
          </a:ln>
          <a:effectLst>
            <a:outerShdw blurRad="50800" dist="38100" dir="2700000" algn="tl" rotWithShape="0">
              <a:srgbClr val="000000">
                <a:alpha val="43000"/>
              </a:srgbClr>
            </a:outerShdw>
          </a:effectLst>
        </p:spPr>
      </p:pic>
      <p:sp>
        <p:nvSpPr>
          <p:cNvPr id="5" name="Rectangle 4"/>
          <p:cNvSpPr/>
          <p:nvPr/>
        </p:nvSpPr>
        <p:spPr>
          <a:xfrm>
            <a:off x="197108" y="911193"/>
            <a:ext cx="4267200" cy="2308324"/>
          </a:xfrm>
          <a:prstGeom prst="rect">
            <a:avLst/>
          </a:prstGeom>
          <a:noFill/>
          <a:ln>
            <a:noFill/>
          </a:ln>
        </p:spPr>
        <p:txBody>
          <a:bodyPr wrap="square">
            <a:spAutoFit/>
          </a:bodyPr>
          <a:lstStyle/>
          <a:p>
            <a:pPr>
              <a:defRPr/>
            </a:pPr>
            <a:r>
              <a:rPr lang="en-US" sz="2400" dirty="0">
                <a:solidFill>
                  <a:schemeClr val="tx2"/>
                </a:solidFill>
              </a:rPr>
              <a:t>We mixed four eggs butter sugar vanilla essence and flour and it became butter cake. Now it cannot change into eggs, butter, sugar, vanilla essence and flour.</a:t>
            </a:r>
          </a:p>
        </p:txBody>
      </p:sp>
    </p:spTree>
    <p:extLst>
      <p:ext uri="{BB962C8B-B14F-4D97-AF65-F5344CB8AC3E}">
        <p14:creationId xmlns:p14="http://schemas.microsoft.com/office/powerpoint/2010/main" val="64948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0" y="1066800"/>
            <a:ext cx="4114800" cy="4724400"/>
          </a:xfrm>
          <a:prstGeom prst="rect">
            <a:avLst/>
          </a:prstGeom>
          <a:noFill/>
          <a:ln>
            <a:noFill/>
          </a:ln>
        </p:spPr>
        <p:txBody>
          <a:bodyPr>
            <a:normAutofit lnSpcReduction="10000"/>
          </a:bodyPr>
          <a:lstStyle/>
          <a:p>
            <a:pPr>
              <a:defRPr/>
            </a:pPr>
            <a:r>
              <a:rPr lang="en-US" dirty="0" smtClean="0">
                <a:solidFill>
                  <a:schemeClr val="tx2"/>
                </a:solidFill>
              </a:rPr>
              <a:t>We learned fraction two half makes one whole</a:t>
            </a:r>
          </a:p>
          <a:p>
            <a:pPr>
              <a:defRPr/>
            </a:pPr>
            <a:r>
              <a:rPr lang="en-US" dirty="0" smtClean="0">
                <a:solidFill>
                  <a:schemeClr val="tx2"/>
                </a:solidFill>
              </a:rPr>
              <a:t>I learned measurement when we made cookies and butter cake. It was fun to measure the flour sugar and butter with the cups</a:t>
            </a:r>
          </a:p>
          <a:p>
            <a:pPr>
              <a:defRPr/>
            </a:pPr>
            <a:r>
              <a:rPr lang="en-US" dirty="0" smtClean="0">
                <a:solidFill>
                  <a:schemeClr val="tx2"/>
                </a:solidFill>
              </a:rPr>
              <a:t>Four one fourth cups make a one whole cup. We measured flour with a  cup to make cookies.</a:t>
            </a:r>
          </a:p>
          <a:p>
            <a:pPr>
              <a:defRPr/>
            </a:pPr>
            <a:endParaRPr lang="en-US" dirty="0">
              <a:solidFill>
                <a:schemeClr val="tx1">
                  <a:lumMod val="85000"/>
                  <a:lumOff val="15000"/>
                </a:schemeClr>
              </a:solidFill>
            </a:endParaRPr>
          </a:p>
        </p:txBody>
      </p:sp>
      <p:pic>
        <p:nvPicPr>
          <p:cNvPr id="6146" name="Picture 2" descr="\\Mamata\pictures_2013\Gr1_Bakery\Pic 215.jpg"/>
          <p:cNvPicPr>
            <a:picLocks noChangeAspect="1" noChangeArrowheads="1"/>
          </p:cNvPicPr>
          <p:nvPr/>
        </p:nvPicPr>
        <p:blipFill>
          <a:blip r:embed="rId2" cstate="print"/>
          <a:srcRect/>
          <a:stretch>
            <a:fillRect/>
          </a:stretch>
        </p:blipFill>
        <p:spPr bwMode="auto">
          <a:xfrm flipH="1">
            <a:off x="6288110" y="1517562"/>
            <a:ext cx="4114800" cy="3278981"/>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4946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6996" y="1834166"/>
            <a:ext cx="7640392" cy="6172200"/>
          </a:xfrm>
          <a:prstGeom prst="rect">
            <a:avLst/>
          </a:prstGeom>
          <a:noFill/>
          <a:ln>
            <a:noFill/>
          </a:ln>
        </p:spPr>
        <p:txBody>
          <a:bodyPr>
            <a:normAutofit/>
          </a:bodyPr>
          <a:lstStyle/>
          <a:p>
            <a:pPr>
              <a:defRPr/>
            </a:pPr>
            <a:r>
              <a:rPr lang="en-US" sz="2000" dirty="0" smtClean="0">
                <a:solidFill>
                  <a:schemeClr val="tx2"/>
                </a:solidFill>
              </a:rPr>
              <a:t>I was seller I sale cookies and cake also other thing .Cookies and cake was tasty I like the bakery . </a:t>
            </a:r>
          </a:p>
          <a:p>
            <a:pPr>
              <a:defRPr/>
            </a:pPr>
            <a:r>
              <a:rPr lang="en-US" sz="2000" dirty="0" smtClean="0">
                <a:solidFill>
                  <a:schemeClr val="tx2"/>
                </a:solidFill>
              </a:rPr>
              <a:t>We had a bakery in class .I was the seller in the bakery .I liked to sell</a:t>
            </a:r>
          </a:p>
          <a:p>
            <a:pPr>
              <a:defRPr/>
            </a:pPr>
            <a:r>
              <a:rPr lang="en-US" sz="2000" dirty="0" smtClean="0">
                <a:solidFill>
                  <a:schemeClr val="tx2"/>
                </a:solidFill>
              </a:rPr>
              <a:t>We the sales men sold the food packets inside there was checker board cookies , oatmeal cookies and butter cake. We four had fun selling the packets</a:t>
            </a:r>
          </a:p>
          <a:p>
            <a:pPr>
              <a:defRPr/>
            </a:pPr>
            <a:r>
              <a:rPr lang="en-US" sz="2000" dirty="0" smtClean="0">
                <a:solidFill>
                  <a:schemeClr val="tx2"/>
                </a:solidFill>
              </a:rPr>
              <a:t>I was the seller I sold lots of cakes and cookies. There were lots of people who bought the cookies</a:t>
            </a:r>
          </a:p>
          <a:p>
            <a:pPr>
              <a:defRPr/>
            </a:pPr>
            <a:endParaRPr lang="en-US" sz="2000" dirty="0">
              <a:solidFill>
                <a:schemeClr val="tx2"/>
              </a:solidFill>
            </a:endParaRPr>
          </a:p>
        </p:txBody>
      </p:sp>
      <p:pic>
        <p:nvPicPr>
          <p:cNvPr id="7170" name="Picture 2" descr="\\Mamata\pictures_2013\Gr1_Bakery\Pic 300.jpg"/>
          <p:cNvPicPr>
            <a:picLocks noChangeAspect="1" noChangeArrowheads="1"/>
          </p:cNvPicPr>
          <p:nvPr/>
        </p:nvPicPr>
        <p:blipFill>
          <a:blip r:embed="rId2" cstate="print"/>
          <a:srcRect/>
          <a:stretch>
            <a:fillRect/>
          </a:stretch>
        </p:blipFill>
        <p:spPr bwMode="auto">
          <a:xfrm flipH="1">
            <a:off x="7977388" y="2108915"/>
            <a:ext cx="3149780" cy="2362200"/>
          </a:xfrm>
          <a:prstGeom prst="rect">
            <a:avLst/>
          </a:prstGeom>
          <a:noFill/>
          <a:ln>
            <a:noFill/>
          </a:ln>
        </p:spPr>
      </p:pic>
    </p:spTree>
    <p:extLst>
      <p:ext uri="{BB962C8B-B14F-4D97-AF65-F5344CB8AC3E}">
        <p14:creationId xmlns:p14="http://schemas.microsoft.com/office/powerpoint/2010/main" val="2575519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type="body" sz="half" idx="4294967295"/>
          </p:nvPr>
        </p:nvSpPr>
        <p:spPr>
          <a:xfrm>
            <a:off x="5066451" y="696533"/>
            <a:ext cx="4419600" cy="1524000"/>
          </a:xfrm>
        </p:spPr>
        <p:txBody>
          <a:bodyPr>
            <a:normAutofit fontScale="85000" lnSpcReduction="10000"/>
          </a:bodyPr>
          <a:lstStyle/>
          <a:p>
            <a:pPr algn="ctr" eaLnBrk="1" hangingPunct="1">
              <a:buFontTx/>
              <a:buNone/>
            </a:pPr>
            <a:r>
              <a:rPr lang="en-US" sz="4000" b="1" dirty="0">
                <a:ln>
                  <a:solidFill>
                    <a:srgbClr val="C00000"/>
                  </a:solidFill>
                </a:ln>
                <a:solidFill>
                  <a:schemeClr val="accent6">
                    <a:lumMod val="90000"/>
                  </a:schemeClr>
                </a:solidFill>
              </a:rPr>
              <a:t>Teacher training is an integral part of </a:t>
            </a:r>
            <a:br>
              <a:rPr lang="en-US" sz="4000" b="1" dirty="0">
                <a:ln>
                  <a:solidFill>
                    <a:srgbClr val="C00000"/>
                  </a:solidFill>
                </a:ln>
                <a:solidFill>
                  <a:schemeClr val="accent6">
                    <a:lumMod val="90000"/>
                  </a:schemeClr>
                </a:solidFill>
              </a:rPr>
            </a:br>
            <a:r>
              <a:rPr lang="en-US" sz="4000" b="1" dirty="0">
                <a:ln>
                  <a:solidFill>
                    <a:srgbClr val="C00000"/>
                  </a:solidFill>
                </a:ln>
                <a:solidFill>
                  <a:schemeClr val="accent6">
                    <a:lumMod val="90000"/>
                  </a:schemeClr>
                </a:solidFill>
              </a:rPr>
              <a:t>the school.</a:t>
            </a:r>
          </a:p>
        </p:txBody>
      </p:sp>
      <p:pic>
        <p:nvPicPr>
          <p:cNvPr id="14339" name="Picture 4" descr="Photo 28"/>
          <p:cNvPicPr>
            <a:picLocks noGrp="1" noChangeAspect="1" noChangeArrowheads="1"/>
          </p:cNvPicPr>
          <p:nvPr>
            <p:ph sz="quarter" idx="4294967295"/>
          </p:nvPr>
        </p:nvPicPr>
        <p:blipFill>
          <a:blip r:embed="rId2"/>
          <a:srcRect/>
          <a:stretch>
            <a:fillRect/>
          </a:stretch>
        </p:blipFill>
        <p:spPr>
          <a:xfrm>
            <a:off x="5066451" y="2220533"/>
            <a:ext cx="5289550" cy="3586162"/>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4340" name="Picture 5" descr="DSCN3181"/>
          <p:cNvPicPr>
            <a:picLocks noGrp="1" noChangeAspect="1" noChangeArrowheads="1"/>
          </p:cNvPicPr>
          <p:nvPr>
            <p:ph sz="quarter" idx="4294967295"/>
          </p:nvPr>
        </p:nvPicPr>
        <p:blipFill>
          <a:blip r:embed="rId3"/>
          <a:srcRect/>
          <a:stretch>
            <a:fillRect/>
          </a:stretch>
        </p:blipFill>
        <p:spPr>
          <a:xfrm>
            <a:off x="1263650" y="1235901"/>
            <a:ext cx="3153804" cy="2365353"/>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4341" name="Picture 8" descr="DSCN3169"/>
          <p:cNvPicPr>
            <a:picLocks noChangeAspect="1" noChangeArrowheads="1"/>
          </p:cNvPicPr>
          <p:nvPr/>
        </p:nvPicPr>
        <p:blipFill rotWithShape="1">
          <a:blip r:embed="rId4"/>
          <a:srcRect t="26918" r="23259"/>
          <a:stretch/>
        </p:blipFill>
        <p:spPr bwMode="auto">
          <a:xfrm>
            <a:off x="1190672" y="3747753"/>
            <a:ext cx="3226782" cy="23067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48126595"/>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768" y="1771382"/>
            <a:ext cx="6629400" cy="3733800"/>
          </a:xfrm>
          <a:prstGeom prst="snip2DiagRect">
            <a:avLst/>
          </a:prstGeom>
          <a:noFill/>
          <a:ln>
            <a:noFill/>
          </a:ln>
        </p:spPr>
        <p:txBody>
          <a:bodyPr>
            <a:noAutofit/>
          </a:bodyPr>
          <a:lstStyle/>
          <a:p>
            <a:pPr>
              <a:defRPr/>
            </a:pPr>
            <a:r>
              <a:rPr lang="en-US" sz="2000" dirty="0" smtClean="0">
                <a:solidFill>
                  <a:schemeClr val="tx2"/>
                </a:solidFill>
              </a:rPr>
              <a:t>I was salesman my partner was aayam my grand parents came</a:t>
            </a:r>
          </a:p>
          <a:p>
            <a:pPr>
              <a:defRPr/>
            </a:pPr>
            <a:r>
              <a:rPr lang="en-US" sz="2000" dirty="0" smtClean="0">
                <a:solidFill>
                  <a:schemeClr val="tx2"/>
                </a:solidFill>
              </a:rPr>
              <a:t>We had our bakery yesterday .I was the sales man I ate checkerboard cookies butter cake , oatmeal cookies and strawberry milkshake . I had lots of fun </a:t>
            </a:r>
          </a:p>
          <a:p>
            <a:pPr>
              <a:defRPr/>
            </a:pPr>
            <a:r>
              <a:rPr lang="en-US" sz="2000" dirty="0" smtClean="0">
                <a:solidFill>
                  <a:schemeClr val="tx2"/>
                </a:solidFill>
              </a:rPr>
              <a:t>I was the seller in bakery I sold cookies and butter cake my partner was Anushree</a:t>
            </a:r>
          </a:p>
        </p:txBody>
      </p:sp>
      <p:pic>
        <p:nvPicPr>
          <p:cNvPr id="8194" name="Picture 2" descr="\\Mamata\pictures_2013\Gr1_Bakery\Pic 318.jpg"/>
          <p:cNvPicPr>
            <a:picLocks noChangeAspect="1" noChangeArrowheads="1"/>
          </p:cNvPicPr>
          <p:nvPr/>
        </p:nvPicPr>
        <p:blipFill>
          <a:blip r:embed="rId2" cstate="print"/>
          <a:srcRect/>
          <a:stretch>
            <a:fillRect/>
          </a:stretch>
        </p:blipFill>
        <p:spPr bwMode="auto">
          <a:xfrm>
            <a:off x="7862552" y="361682"/>
            <a:ext cx="3759414" cy="2819400"/>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8195" name="Picture 3" descr="\\Mamata\pictures_2013\Gr1_Bakery\Pic 317.jpg"/>
          <p:cNvPicPr>
            <a:picLocks noChangeAspect="1" noChangeArrowheads="1"/>
          </p:cNvPicPr>
          <p:nvPr/>
        </p:nvPicPr>
        <p:blipFill>
          <a:blip r:embed="rId3" cstate="print"/>
          <a:srcRect/>
          <a:stretch>
            <a:fillRect/>
          </a:stretch>
        </p:blipFill>
        <p:spPr bwMode="auto">
          <a:xfrm>
            <a:off x="8456457" y="3429000"/>
            <a:ext cx="2571603" cy="3429000"/>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15388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057400" y="4191000"/>
            <a:ext cx="8229600" cy="2667000"/>
          </a:xfrm>
          <a:prstGeom prst="rect">
            <a:avLst/>
          </a:prstGeom>
          <a:noFill/>
          <a:ln>
            <a:noFill/>
          </a:ln>
        </p:spPr>
        <p:txBody>
          <a:bodyPr vert="horz" lIns="91440" tIns="45720" rIns="91440" bIns="45720" rtlCol="0">
            <a:normAutofit/>
          </a:bodyPr>
          <a:lstStyle/>
          <a:p>
            <a:pPr marL="342900" indent="-342900">
              <a:spcBef>
                <a:spcPct val="20000"/>
              </a:spcBef>
              <a:buFont typeface="Arial" pitchFamily="34" charset="0"/>
              <a:buChar char="•"/>
              <a:defRPr/>
            </a:pPr>
            <a:r>
              <a:rPr lang="en-US" sz="2400" dirty="0">
                <a:solidFill>
                  <a:schemeClr val="tx2"/>
                </a:solidFill>
              </a:rPr>
              <a:t>I was a server. We wore we wore white long paper caps. We had lots of fun</a:t>
            </a:r>
          </a:p>
          <a:p>
            <a:pPr marL="342900" indent="-342900">
              <a:spcBef>
                <a:spcPct val="20000"/>
              </a:spcBef>
              <a:buFont typeface="Arial" pitchFamily="34" charset="0"/>
              <a:buChar char="•"/>
              <a:defRPr/>
            </a:pPr>
            <a:r>
              <a:rPr lang="en-US" sz="2400" dirty="0">
                <a:solidFill>
                  <a:schemeClr val="tx2"/>
                </a:solidFill>
              </a:rPr>
              <a:t>I was the server. I served food like cookies and cake. I felt good when I was serving cookies and cake</a:t>
            </a:r>
          </a:p>
        </p:txBody>
      </p:sp>
      <p:pic>
        <p:nvPicPr>
          <p:cNvPr id="6" name="Picture 2" descr="\\Mamata\pictures_2013\Gr1_Bakery\Pic 303.jpg"/>
          <p:cNvPicPr>
            <a:picLocks noChangeAspect="1" noChangeArrowheads="1"/>
          </p:cNvPicPr>
          <p:nvPr/>
        </p:nvPicPr>
        <p:blipFill>
          <a:blip r:embed="rId2" cstate="print"/>
          <a:srcRect/>
          <a:stretch>
            <a:fillRect/>
          </a:stretch>
        </p:blipFill>
        <p:spPr bwMode="auto">
          <a:xfrm>
            <a:off x="2283855" y="1308922"/>
            <a:ext cx="3596845" cy="2697480"/>
          </a:xfrm>
          <a:prstGeom prst="rect">
            <a:avLst/>
          </a:prstGeom>
          <a:noFill/>
          <a:ln w="38100" cap="sq">
            <a:noFill/>
            <a:prstDash val="solid"/>
            <a:miter lim="800000"/>
          </a:ln>
          <a:effectLst>
            <a:outerShdw blurRad="50800" dist="38100" dir="2700000" algn="tl" rotWithShape="0">
              <a:srgbClr val="000000">
                <a:alpha val="43000"/>
              </a:srgbClr>
            </a:outerShdw>
          </a:effectLst>
        </p:spPr>
      </p:pic>
      <p:pic>
        <p:nvPicPr>
          <p:cNvPr id="7" name="Picture 4" descr="\\Mamata\pictures_2013\Gr1_Bakery\Pic 297.jpg"/>
          <p:cNvPicPr>
            <a:picLocks noChangeAspect="1" noChangeArrowheads="1"/>
          </p:cNvPicPr>
          <p:nvPr/>
        </p:nvPicPr>
        <p:blipFill>
          <a:blip r:embed="rId3" cstate="print"/>
          <a:srcRect/>
          <a:stretch>
            <a:fillRect/>
          </a:stretch>
        </p:blipFill>
        <p:spPr bwMode="auto">
          <a:xfrm>
            <a:off x="6172200" y="1308922"/>
            <a:ext cx="3596845" cy="2697480"/>
          </a:xfrm>
          <a:prstGeom prst="rect">
            <a:avLst/>
          </a:prstGeom>
          <a:noFill/>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91899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9689" y="1262129"/>
            <a:ext cx="6484513" cy="4793087"/>
          </a:xfrm>
          <a:prstGeom prst="round2DiagRect">
            <a:avLst/>
          </a:prstGeom>
          <a:noFill/>
          <a:ln>
            <a:noFill/>
          </a:ln>
        </p:spPr>
        <p:txBody>
          <a:bodyPr>
            <a:normAutofit fontScale="92500" lnSpcReduction="10000"/>
          </a:bodyPr>
          <a:lstStyle/>
          <a:p>
            <a:pPr>
              <a:defRPr/>
            </a:pPr>
            <a:r>
              <a:rPr lang="en-US" dirty="0" smtClean="0">
                <a:solidFill>
                  <a:schemeClr val="tx2"/>
                </a:solidFill>
              </a:rPr>
              <a:t>Yesterday was bakery in our school I was a waiter. I also ate cookies and milkshake</a:t>
            </a:r>
          </a:p>
          <a:p>
            <a:pPr>
              <a:defRPr/>
            </a:pPr>
            <a:r>
              <a:rPr lang="en-US" dirty="0" smtClean="0">
                <a:solidFill>
                  <a:schemeClr val="tx2"/>
                </a:solidFill>
              </a:rPr>
              <a:t>I liked the part of when I served people and friends</a:t>
            </a:r>
          </a:p>
          <a:p>
            <a:pPr>
              <a:defRPr/>
            </a:pPr>
            <a:r>
              <a:rPr lang="en-US" dirty="0" smtClean="0">
                <a:solidFill>
                  <a:schemeClr val="tx2"/>
                </a:solidFill>
              </a:rPr>
              <a:t>I was waiter in the bakery </a:t>
            </a:r>
          </a:p>
          <a:p>
            <a:pPr>
              <a:defRPr/>
            </a:pPr>
            <a:r>
              <a:rPr lang="en-US" dirty="0" smtClean="0">
                <a:solidFill>
                  <a:schemeClr val="tx2"/>
                </a:solidFill>
              </a:rPr>
              <a:t>I helped the server</a:t>
            </a:r>
          </a:p>
          <a:p>
            <a:pPr>
              <a:defRPr/>
            </a:pPr>
            <a:r>
              <a:rPr lang="en-US" dirty="0" smtClean="0">
                <a:solidFill>
                  <a:schemeClr val="tx2"/>
                </a:solidFill>
              </a:rPr>
              <a:t>I like the bakery</a:t>
            </a:r>
          </a:p>
          <a:p>
            <a:pPr>
              <a:defRPr/>
            </a:pPr>
            <a:r>
              <a:rPr lang="en-US" dirty="0" smtClean="0">
                <a:solidFill>
                  <a:schemeClr val="tx2"/>
                </a:solidFill>
              </a:rPr>
              <a:t>I was a waiter. I have to serve food. Server gave us food and we served it. We had lots of fun</a:t>
            </a:r>
          </a:p>
          <a:p>
            <a:pPr>
              <a:defRPr/>
            </a:pPr>
            <a:endParaRPr lang="en-US" dirty="0" smtClean="0">
              <a:ln>
                <a:solidFill>
                  <a:schemeClr val="tx1"/>
                </a:solidFill>
              </a:ln>
              <a:solidFill>
                <a:schemeClr val="tx1">
                  <a:lumMod val="85000"/>
                  <a:lumOff val="15000"/>
                </a:schemeClr>
              </a:solidFill>
            </a:endParaRPr>
          </a:p>
          <a:p>
            <a:pPr>
              <a:defRPr/>
            </a:pPr>
            <a:endParaRPr lang="en-US" dirty="0">
              <a:ln>
                <a:solidFill>
                  <a:schemeClr val="tx1"/>
                </a:solidFill>
              </a:ln>
              <a:solidFill>
                <a:schemeClr val="tx1">
                  <a:lumMod val="85000"/>
                  <a:lumOff val="15000"/>
                </a:schemeClr>
              </a:solidFill>
            </a:endParaRPr>
          </a:p>
        </p:txBody>
      </p:sp>
      <p:pic>
        <p:nvPicPr>
          <p:cNvPr id="10242" name="Picture 2" descr="\\Mamata\pictures_2013\Gr1_Bakery\Pic 293.jpg"/>
          <p:cNvPicPr>
            <a:picLocks noChangeAspect="1" noChangeArrowheads="1"/>
          </p:cNvPicPr>
          <p:nvPr/>
        </p:nvPicPr>
        <p:blipFill>
          <a:blip r:embed="rId2" cstate="print"/>
          <a:srcRect/>
          <a:stretch>
            <a:fillRect/>
          </a:stretch>
        </p:blipFill>
        <p:spPr bwMode="auto">
          <a:xfrm>
            <a:off x="6934202" y="1981200"/>
            <a:ext cx="3454597" cy="2590800"/>
          </a:xfrm>
          <a:prstGeom prst="rect">
            <a:avLst/>
          </a:prstGeom>
          <a:noFill/>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8318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426" y="1017431"/>
            <a:ext cx="6640132" cy="5147256"/>
          </a:xfrm>
          <a:prstGeom prst="round2DiagRect">
            <a:avLst/>
          </a:prstGeom>
          <a:noFill/>
          <a:ln>
            <a:noFill/>
          </a:ln>
          <a:effectLst>
            <a:glow rad="139700">
              <a:schemeClr val="accent4">
                <a:satMod val="175000"/>
                <a:alpha val="40000"/>
              </a:schemeClr>
            </a:glow>
          </a:effectLst>
        </p:spPr>
        <p:txBody>
          <a:bodyPr>
            <a:normAutofit fontScale="92500" lnSpcReduction="20000"/>
          </a:bodyPr>
          <a:lstStyle/>
          <a:p>
            <a:pPr>
              <a:defRPr/>
            </a:pPr>
            <a:r>
              <a:rPr lang="en-US" sz="2800" dirty="0">
                <a:solidFill>
                  <a:schemeClr val="tx2"/>
                </a:solidFill>
              </a:rPr>
              <a:t>I was  the waiter and I had to give cake and cookies to my friends</a:t>
            </a:r>
          </a:p>
          <a:p>
            <a:pPr>
              <a:defRPr/>
            </a:pPr>
            <a:r>
              <a:rPr lang="en-US" sz="2800" dirty="0">
                <a:solidFill>
                  <a:schemeClr val="tx2"/>
                </a:solidFill>
              </a:rPr>
              <a:t>Yesterday was our bakery and I was a waiter. I gave my friends cookies, cakes, milk shakes</a:t>
            </a:r>
          </a:p>
          <a:p>
            <a:pPr>
              <a:defRPr/>
            </a:pPr>
            <a:r>
              <a:rPr lang="en-US" sz="2800" dirty="0">
                <a:solidFill>
                  <a:schemeClr val="tx2"/>
                </a:solidFill>
              </a:rPr>
              <a:t>Yesterday was our bakery . I was the waiter . We served the food to our friends. We served cake cookies and milk shake. We had lots of fun</a:t>
            </a:r>
          </a:p>
          <a:p>
            <a:pPr>
              <a:defRPr/>
            </a:pPr>
            <a:r>
              <a:rPr lang="en-US" sz="2800" dirty="0">
                <a:solidFill>
                  <a:schemeClr val="tx2"/>
                </a:solidFill>
              </a:rPr>
              <a:t>I was the server . I had a wonderful experience serving foods to the customers </a:t>
            </a:r>
          </a:p>
          <a:p>
            <a:pPr>
              <a:defRPr/>
            </a:pPr>
            <a:endParaRPr lang="en-US" dirty="0" smtClean="0">
              <a:solidFill>
                <a:schemeClr val="tx2"/>
              </a:solidFill>
            </a:endParaRPr>
          </a:p>
          <a:p>
            <a:pPr>
              <a:defRPr/>
            </a:pPr>
            <a:endParaRPr lang="en-US" dirty="0" smtClean="0">
              <a:solidFill>
                <a:schemeClr val="tx1">
                  <a:lumMod val="85000"/>
                  <a:lumOff val="15000"/>
                </a:schemeClr>
              </a:solidFill>
            </a:endParaRPr>
          </a:p>
          <a:p>
            <a:pPr>
              <a:defRPr/>
            </a:pPr>
            <a:endParaRPr lang="en-US" dirty="0">
              <a:solidFill>
                <a:schemeClr val="tx1">
                  <a:lumMod val="85000"/>
                  <a:lumOff val="15000"/>
                </a:schemeClr>
              </a:solidFill>
            </a:endParaRPr>
          </a:p>
        </p:txBody>
      </p:sp>
      <p:pic>
        <p:nvPicPr>
          <p:cNvPr id="11266" name="Picture 2" descr="\\Mamata\pictures_2013\Gr1_Bakery\Pic 289.jpg"/>
          <p:cNvPicPr>
            <a:picLocks noChangeAspect="1" noChangeArrowheads="1"/>
          </p:cNvPicPr>
          <p:nvPr/>
        </p:nvPicPr>
        <p:blipFill>
          <a:blip r:embed="rId2" cstate="print"/>
          <a:srcRect/>
          <a:stretch>
            <a:fillRect/>
          </a:stretch>
        </p:blipFill>
        <p:spPr bwMode="auto">
          <a:xfrm>
            <a:off x="6666963" y="1676402"/>
            <a:ext cx="3810000" cy="3217333"/>
          </a:xfrm>
          <a:prstGeom prst="rect">
            <a:avLst/>
          </a:prstGeom>
          <a:noFill/>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47725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8789" y="1752600"/>
            <a:ext cx="6576811" cy="4373566"/>
          </a:xfrm>
          <a:prstGeom prst="round2DiagRect">
            <a:avLst/>
          </a:prstGeom>
          <a:noFill/>
          <a:ln>
            <a:noFill/>
          </a:ln>
          <a:effectLst/>
        </p:spPr>
        <p:txBody>
          <a:bodyPr>
            <a:normAutofit/>
          </a:bodyPr>
          <a:lstStyle/>
          <a:p>
            <a:pPr>
              <a:defRPr/>
            </a:pPr>
            <a:r>
              <a:rPr lang="en-US" dirty="0" smtClean="0">
                <a:solidFill>
                  <a:schemeClr val="tx2"/>
                </a:solidFill>
              </a:rPr>
              <a:t>On Our bakery, I was the waiter. I served cookies and cakes. For the drinks, I gave strawberry – milk shakes. We had fun serving cookies, cakes, and strawberry milk shakes.</a:t>
            </a:r>
          </a:p>
          <a:p>
            <a:pPr>
              <a:defRPr/>
            </a:pPr>
            <a:r>
              <a:rPr lang="en-US" dirty="0" smtClean="0">
                <a:solidFill>
                  <a:schemeClr val="tx2"/>
                </a:solidFill>
              </a:rPr>
              <a:t>We had a bakery in  our class. I was waiter and I put foods on the table</a:t>
            </a:r>
          </a:p>
          <a:p>
            <a:pPr>
              <a:defRPr/>
            </a:pPr>
            <a:r>
              <a:rPr lang="en-US" dirty="0" smtClean="0">
                <a:solidFill>
                  <a:schemeClr val="tx2"/>
                </a:solidFill>
              </a:rPr>
              <a:t>I also ate oatmeal cookies, battercake and strawberry milk shakes</a:t>
            </a:r>
          </a:p>
        </p:txBody>
      </p:sp>
      <p:pic>
        <p:nvPicPr>
          <p:cNvPr id="12290" name="Picture 2" descr="\\Mamata\pictures_2013\Gr1_Bakery\Pic 306.jpg"/>
          <p:cNvPicPr>
            <a:picLocks noChangeAspect="1" noChangeArrowheads="1"/>
          </p:cNvPicPr>
          <p:nvPr/>
        </p:nvPicPr>
        <p:blipFill>
          <a:blip r:embed="rId2" cstate="print"/>
          <a:srcRect/>
          <a:stretch>
            <a:fillRect/>
          </a:stretch>
        </p:blipFill>
        <p:spPr bwMode="auto">
          <a:xfrm>
            <a:off x="6553201" y="1752600"/>
            <a:ext cx="3861020" cy="2895600"/>
          </a:xfrm>
          <a:prstGeom prst="rect">
            <a:avLst/>
          </a:prstGeom>
          <a:noFill/>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44577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8186" y="2252729"/>
            <a:ext cx="5694608" cy="3505200"/>
          </a:xfrm>
          <a:prstGeom prst="rect">
            <a:avLst/>
          </a:prstGeom>
          <a:noFill/>
          <a:ln>
            <a:noFill/>
          </a:ln>
          <a:effectLst/>
        </p:spPr>
        <p:txBody>
          <a:bodyPr>
            <a:normAutofit/>
          </a:bodyPr>
          <a:lstStyle/>
          <a:p>
            <a:pPr>
              <a:defRPr/>
            </a:pPr>
            <a:r>
              <a:rPr lang="en-US" dirty="0" smtClean="0">
                <a:solidFill>
                  <a:schemeClr val="tx2"/>
                </a:solidFill>
              </a:rPr>
              <a:t>I was a chair arranger and waiter gave us cookies and milk shakes . I had fun eating cookies and milkshakes</a:t>
            </a:r>
          </a:p>
          <a:p>
            <a:pPr>
              <a:defRPr/>
            </a:pPr>
            <a:r>
              <a:rPr lang="en-US" dirty="0" smtClean="0">
                <a:solidFill>
                  <a:schemeClr val="tx2"/>
                </a:solidFill>
              </a:rPr>
              <a:t>I was the server I was sitting on the chair and after a while lots of parents came they enjoyed  a lot and I also enjoyed a  lot.</a:t>
            </a:r>
          </a:p>
          <a:p>
            <a:pPr>
              <a:defRPr/>
            </a:pPr>
            <a:endParaRPr lang="en-US" dirty="0">
              <a:solidFill>
                <a:schemeClr val="tx1">
                  <a:lumMod val="85000"/>
                  <a:lumOff val="15000"/>
                </a:schemeClr>
              </a:solidFill>
            </a:endParaRPr>
          </a:p>
        </p:txBody>
      </p:sp>
      <p:pic>
        <p:nvPicPr>
          <p:cNvPr id="13314" name="Picture 2" descr="\\Mamata\pictures_2013\Gr1_Bakery\Pic 315.jpg"/>
          <p:cNvPicPr>
            <a:picLocks noChangeAspect="1" noChangeArrowheads="1"/>
          </p:cNvPicPr>
          <p:nvPr/>
        </p:nvPicPr>
        <p:blipFill>
          <a:blip r:embed="rId2" cstate="print"/>
          <a:srcRect/>
          <a:stretch>
            <a:fillRect/>
          </a:stretch>
        </p:blipFill>
        <p:spPr bwMode="auto">
          <a:xfrm>
            <a:off x="7623222" y="762000"/>
            <a:ext cx="3657809" cy="2743200"/>
          </a:xfrm>
          <a:prstGeom prst="rect">
            <a:avLst/>
          </a:prstGeom>
          <a:solidFill>
            <a:schemeClr val="accent3">
              <a:lumMod val="40000"/>
              <a:lumOff val="60000"/>
            </a:schemeClr>
          </a:solidFill>
          <a:ln>
            <a:noFill/>
          </a:ln>
          <a:effectLst/>
        </p:spPr>
      </p:pic>
      <p:pic>
        <p:nvPicPr>
          <p:cNvPr id="13316" name="Picture 4" descr="\\Mamata\pictures_2013\Gr1_Bakery\Pic 310.jpg"/>
          <p:cNvPicPr>
            <a:picLocks noChangeAspect="1" noChangeArrowheads="1"/>
          </p:cNvPicPr>
          <p:nvPr/>
        </p:nvPicPr>
        <p:blipFill>
          <a:blip r:embed="rId3" cstate="print"/>
          <a:srcRect/>
          <a:stretch>
            <a:fillRect/>
          </a:stretch>
        </p:blipFill>
        <p:spPr bwMode="auto">
          <a:xfrm>
            <a:off x="7623222" y="3587839"/>
            <a:ext cx="3861020" cy="2895600"/>
          </a:xfrm>
          <a:prstGeom prst="rect">
            <a:avLst/>
          </a:prstGeom>
          <a:solidFill>
            <a:schemeClr val="accent3">
              <a:lumMod val="40000"/>
              <a:lumOff val="60000"/>
            </a:schemeClr>
          </a:solidFill>
          <a:ln>
            <a:noFill/>
          </a:ln>
          <a:effectLst/>
        </p:spPr>
      </p:pic>
    </p:spTree>
    <p:extLst>
      <p:ext uri="{BB962C8B-B14F-4D97-AF65-F5344CB8AC3E}">
        <p14:creationId xmlns:p14="http://schemas.microsoft.com/office/powerpoint/2010/main" val="3731131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82473" y="1813774"/>
            <a:ext cx="4419600" cy="4525963"/>
          </a:xfrm>
          <a:prstGeom prst="rect">
            <a:avLst/>
          </a:prstGeom>
          <a:noFill/>
          <a:ln>
            <a:noFill/>
          </a:ln>
          <a:effectLst>
            <a:glow rad="101600">
              <a:schemeClr val="accent3">
                <a:satMod val="175000"/>
                <a:alpha val="40000"/>
              </a:schemeClr>
            </a:glow>
          </a:effectLst>
        </p:spPr>
        <p:txBody>
          <a:bodyPr>
            <a:normAutofit/>
          </a:bodyPr>
          <a:lstStyle/>
          <a:p>
            <a:pPr>
              <a:defRPr/>
            </a:pPr>
            <a:r>
              <a:rPr lang="en-US" sz="2000" dirty="0" smtClean="0">
                <a:solidFill>
                  <a:schemeClr val="tx2"/>
                </a:solidFill>
              </a:rPr>
              <a:t>I was a server and I served all the food and threw the paper plates and paper glasses in the dust bin. This was my favorite part</a:t>
            </a:r>
          </a:p>
          <a:p>
            <a:pPr>
              <a:defRPr/>
            </a:pPr>
            <a:r>
              <a:rPr lang="en-US" sz="2000" dirty="0" smtClean="0">
                <a:solidFill>
                  <a:schemeClr val="tx2"/>
                </a:solidFill>
              </a:rPr>
              <a:t>I was the server. I serve cake and cookies in the plate. I even pour milk shakes in the glass.</a:t>
            </a:r>
          </a:p>
          <a:p>
            <a:pPr>
              <a:defRPr/>
            </a:pPr>
            <a:endParaRPr lang="en-US" dirty="0">
              <a:solidFill>
                <a:schemeClr val="tx1">
                  <a:lumMod val="85000"/>
                  <a:lumOff val="15000"/>
                </a:schemeClr>
              </a:solidFill>
            </a:endParaRPr>
          </a:p>
        </p:txBody>
      </p:sp>
      <p:pic>
        <p:nvPicPr>
          <p:cNvPr id="14338" name="Picture 2" descr="\\Mamata\pictures_2013\Gr1_Bakery\Pic 314.jpg"/>
          <p:cNvPicPr>
            <a:picLocks noChangeAspect="1" noChangeArrowheads="1"/>
          </p:cNvPicPr>
          <p:nvPr/>
        </p:nvPicPr>
        <p:blipFill>
          <a:blip r:embed="rId2" cstate="print"/>
          <a:srcRect/>
          <a:stretch>
            <a:fillRect/>
          </a:stretch>
        </p:blipFill>
        <p:spPr bwMode="auto">
          <a:xfrm>
            <a:off x="8255357" y="1813774"/>
            <a:ext cx="3709341" cy="2781847"/>
          </a:xfrm>
          <a:prstGeom prst="rect">
            <a:avLst/>
          </a:prstGeom>
          <a:noFill/>
          <a:ln w="38100" cap="sq">
            <a:noFill/>
            <a:prstDash val="solid"/>
            <a:miter lim="800000"/>
          </a:ln>
          <a:effectLst>
            <a:outerShdw blurRad="50800" dist="38100" dir="2700000" algn="tl" rotWithShape="0">
              <a:srgbClr val="000000">
                <a:alpha val="43000"/>
              </a:srgbClr>
            </a:outerShdw>
          </a:effectLst>
        </p:spPr>
      </p:pic>
      <p:pic>
        <p:nvPicPr>
          <p:cNvPr id="14339" name="Picture 3" descr="\\Mamata\pictures_2013\Gr1_Bakery\Pic 308.jpg"/>
          <p:cNvPicPr>
            <a:picLocks noChangeAspect="1" noChangeArrowheads="1"/>
          </p:cNvPicPr>
          <p:nvPr/>
        </p:nvPicPr>
        <p:blipFill>
          <a:blip r:embed="rId3" cstate="print"/>
          <a:srcRect/>
          <a:stretch>
            <a:fillRect/>
          </a:stretch>
        </p:blipFill>
        <p:spPr bwMode="auto">
          <a:xfrm>
            <a:off x="63480" y="1813774"/>
            <a:ext cx="3518993" cy="2639095"/>
          </a:xfrm>
          <a:prstGeom prst="rect">
            <a:avLst/>
          </a:prstGeom>
          <a:noFill/>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24954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13373" y="984160"/>
            <a:ext cx="3886200" cy="1981200"/>
          </a:xfrm>
          <a:prstGeom prst="rect">
            <a:avLst/>
          </a:prstGeom>
          <a:noFill/>
          <a:ln>
            <a:noFill/>
          </a:ln>
          <a:effectLst/>
        </p:spPr>
        <p:txBody>
          <a:bodyPr>
            <a:normAutofit/>
          </a:bodyPr>
          <a:lstStyle/>
          <a:p>
            <a:pPr>
              <a:buFontTx/>
              <a:buNone/>
              <a:defRPr/>
            </a:pPr>
            <a:r>
              <a:rPr lang="en-US" dirty="0" smtClean="0">
                <a:solidFill>
                  <a:schemeClr val="tx1">
                    <a:lumMod val="85000"/>
                    <a:lumOff val="15000"/>
                  </a:schemeClr>
                </a:solidFill>
              </a:rPr>
              <a:t>   </a:t>
            </a:r>
            <a:r>
              <a:rPr lang="en-US" dirty="0" smtClean="0">
                <a:solidFill>
                  <a:schemeClr val="tx2"/>
                </a:solidFill>
              </a:rPr>
              <a:t>We had café yesterday. I was the server. I served the food and I ate cookies.</a:t>
            </a:r>
          </a:p>
        </p:txBody>
      </p:sp>
      <p:pic>
        <p:nvPicPr>
          <p:cNvPr id="15362" name="Picture 2" descr="\\Mamata\pictures_2013\Gr1_Bakery\Pic 316.jpg"/>
          <p:cNvPicPr>
            <a:picLocks noChangeAspect="1" noChangeArrowheads="1"/>
          </p:cNvPicPr>
          <p:nvPr/>
        </p:nvPicPr>
        <p:blipFill>
          <a:blip r:embed="rId2" cstate="print"/>
          <a:srcRect/>
          <a:stretch>
            <a:fillRect/>
          </a:stretch>
        </p:blipFill>
        <p:spPr bwMode="auto">
          <a:xfrm>
            <a:off x="6121146" y="3429000"/>
            <a:ext cx="4470655" cy="3352800"/>
          </a:xfrm>
          <a:prstGeom prst="rect">
            <a:avLst/>
          </a:prstGeom>
          <a:noFill/>
          <a:ln>
            <a:noFill/>
          </a:ln>
          <a:effectLst/>
        </p:spPr>
      </p:pic>
      <p:sp>
        <p:nvSpPr>
          <p:cNvPr id="4" name="Rectangle 3"/>
          <p:cNvSpPr/>
          <p:nvPr/>
        </p:nvSpPr>
        <p:spPr>
          <a:xfrm>
            <a:off x="2049857" y="3938789"/>
            <a:ext cx="3535680" cy="1569660"/>
          </a:xfrm>
          <a:prstGeom prst="rect">
            <a:avLst/>
          </a:prstGeom>
          <a:noFill/>
          <a:ln>
            <a:noFill/>
          </a:ln>
          <a:effectLst/>
        </p:spPr>
        <p:txBody>
          <a:bodyPr>
            <a:spAutoFit/>
          </a:bodyPr>
          <a:lstStyle/>
          <a:p>
            <a:pPr>
              <a:defRPr/>
            </a:pPr>
            <a:r>
              <a:rPr lang="en-US" sz="2400" dirty="0">
                <a:solidFill>
                  <a:schemeClr val="tx2"/>
                </a:solidFill>
              </a:rPr>
              <a:t>I was chair arranger. I did my job. In 2 o'clock it was my turn to eat cookie.</a:t>
            </a:r>
          </a:p>
        </p:txBody>
      </p:sp>
      <p:pic>
        <p:nvPicPr>
          <p:cNvPr id="15364" name="Picture 4" descr="\\Mamata\pictures_2013\Gr1_Bakery\Pic 322.jpg"/>
          <p:cNvPicPr>
            <a:picLocks noChangeAspect="1" noChangeArrowheads="1"/>
          </p:cNvPicPr>
          <p:nvPr/>
        </p:nvPicPr>
        <p:blipFill>
          <a:blip r:embed="rId3" cstate="print"/>
          <a:srcRect/>
          <a:stretch>
            <a:fillRect/>
          </a:stretch>
        </p:blipFill>
        <p:spPr bwMode="auto">
          <a:xfrm flipH="1">
            <a:off x="1600201" y="76201"/>
            <a:ext cx="4434993" cy="3326055"/>
          </a:xfrm>
          <a:prstGeom prst="rect">
            <a:avLst/>
          </a:prstGeom>
          <a:noFill/>
          <a:ln>
            <a:noFill/>
          </a:ln>
          <a:effectLst/>
        </p:spPr>
      </p:pic>
    </p:spTree>
    <p:extLst>
      <p:ext uri="{BB962C8B-B14F-4D97-AF65-F5344CB8AC3E}">
        <p14:creationId xmlns:p14="http://schemas.microsoft.com/office/powerpoint/2010/main" val="204216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518" y="1339402"/>
            <a:ext cx="6991082" cy="4832797"/>
          </a:xfrm>
          <a:prstGeom prst="rect">
            <a:avLst/>
          </a:prstGeom>
          <a:noFill/>
          <a:ln>
            <a:noFill/>
          </a:ln>
          <a:effectLst>
            <a:glow rad="63500">
              <a:schemeClr val="accent4">
                <a:satMod val="175000"/>
                <a:alpha val="40000"/>
              </a:schemeClr>
            </a:glow>
          </a:effectLst>
        </p:spPr>
        <p:txBody>
          <a:bodyPr>
            <a:normAutofit lnSpcReduction="10000"/>
          </a:bodyPr>
          <a:lstStyle/>
          <a:p>
            <a:pPr>
              <a:defRPr/>
            </a:pPr>
            <a:r>
              <a:rPr lang="en-US" dirty="0" smtClean="0">
                <a:solidFill>
                  <a:schemeClr val="tx2"/>
                </a:solidFill>
              </a:rPr>
              <a:t>I was the chair arranger and we took chairs to one big room. I also ate cookies and cakes.</a:t>
            </a:r>
          </a:p>
          <a:p>
            <a:pPr>
              <a:defRPr/>
            </a:pPr>
            <a:r>
              <a:rPr lang="en-US" dirty="0" smtClean="0">
                <a:solidFill>
                  <a:schemeClr val="tx2"/>
                </a:solidFill>
              </a:rPr>
              <a:t>I was a chair arranger. In chair arranger there was also </a:t>
            </a:r>
            <a:r>
              <a:rPr lang="en-US" dirty="0" err="1" smtClean="0">
                <a:solidFill>
                  <a:schemeClr val="tx2"/>
                </a:solidFill>
              </a:rPr>
              <a:t>Krishang</a:t>
            </a:r>
            <a:r>
              <a:rPr lang="en-US" dirty="0" smtClean="0">
                <a:solidFill>
                  <a:schemeClr val="tx2"/>
                </a:solidFill>
              </a:rPr>
              <a:t>, </a:t>
            </a:r>
            <a:r>
              <a:rPr lang="en-US" dirty="0" err="1" smtClean="0">
                <a:solidFill>
                  <a:schemeClr val="tx2"/>
                </a:solidFill>
              </a:rPr>
              <a:t>Bibhar</a:t>
            </a:r>
            <a:r>
              <a:rPr lang="en-US" dirty="0" smtClean="0">
                <a:solidFill>
                  <a:schemeClr val="tx2"/>
                </a:solidFill>
              </a:rPr>
              <a:t> and </a:t>
            </a:r>
            <a:r>
              <a:rPr lang="en-US" dirty="0" err="1" smtClean="0">
                <a:solidFill>
                  <a:schemeClr val="tx2"/>
                </a:solidFill>
              </a:rPr>
              <a:t>Ishan</a:t>
            </a:r>
            <a:r>
              <a:rPr lang="en-US" dirty="0" smtClean="0">
                <a:solidFill>
                  <a:schemeClr val="tx2"/>
                </a:solidFill>
              </a:rPr>
              <a:t>. We have to take the chairs</a:t>
            </a:r>
          </a:p>
          <a:p>
            <a:pPr>
              <a:defRPr/>
            </a:pPr>
            <a:r>
              <a:rPr lang="en-US" dirty="0" smtClean="0">
                <a:solidFill>
                  <a:schemeClr val="tx2"/>
                </a:solidFill>
              </a:rPr>
              <a:t>In our café area day I was the server. My mother came in our café area day. It was fun to serve. Before our bakery day we made checker board cookies oatmeal cookies, marble cakes, butter cakes, and in our bakery day we made strawberry milk shake. I had fun.</a:t>
            </a:r>
          </a:p>
          <a:p>
            <a:pPr>
              <a:defRPr/>
            </a:pPr>
            <a:endParaRPr lang="en-US" dirty="0" smtClean="0">
              <a:solidFill>
                <a:schemeClr val="tx1">
                  <a:lumMod val="85000"/>
                  <a:lumOff val="15000"/>
                </a:schemeClr>
              </a:solidFill>
            </a:endParaRPr>
          </a:p>
          <a:p>
            <a:pPr>
              <a:defRPr/>
            </a:pPr>
            <a:endParaRPr lang="en-US" dirty="0">
              <a:solidFill>
                <a:schemeClr val="tx1">
                  <a:lumMod val="85000"/>
                  <a:lumOff val="15000"/>
                </a:schemeClr>
              </a:solidFill>
            </a:endParaRPr>
          </a:p>
        </p:txBody>
      </p:sp>
      <p:pic>
        <p:nvPicPr>
          <p:cNvPr id="16386" name="Picture 2" descr="\\Mamata\pictures_2013\Gr1_Bakery\Pic 319.jpg"/>
          <p:cNvPicPr>
            <a:picLocks noChangeAspect="1" noChangeArrowheads="1"/>
          </p:cNvPicPr>
          <p:nvPr/>
        </p:nvPicPr>
        <p:blipFill>
          <a:blip r:embed="rId2" cstate="print"/>
          <a:srcRect/>
          <a:stretch>
            <a:fillRect/>
          </a:stretch>
        </p:blipFill>
        <p:spPr bwMode="auto">
          <a:xfrm>
            <a:off x="7970443" y="433588"/>
            <a:ext cx="2682393" cy="2011680"/>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6387" name="Picture 3" descr="\\Mamata\pictures_2013\Gr1_Bakery\Pic 320.jpg"/>
          <p:cNvPicPr>
            <a:picLocks noChangeAspect="1" noChangeArrowheads="1"/>
          </p:cNvPicPr>
          <p:nvPr/>
        </p:nvPicPr>
        <p:blipFill>
          <a:blip r:embed="rId3" cstate="print"/>
          <a:srcRect t="29714"/>
          <a:stretch>
            <a:fillRect/>
          </a:stretch>
        </p:blipFill>
        <p:spPr bwMode="auto">
          <a:xfrm rot="5400000">
            <a:off x="7403429" y="3493171"/>
            <a:ext cx="3816422" cy="2011680"/>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81635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idx="1"/>
          </p:nvPr>
        </p:nvSpPr>
        <p:spPr>
          <a:xfrm>
            <a:off x="1828800" y="5715000"/>
            <a:ext cx="8534400" cy="1066800"/>
          </a:xfrm>
        </p:spPr>
        <p:txBody>
          <a:bodyPr/>
          <a:lstStyle/>
          <a:p>
            <a:pPr marL="0" indent="0" algn="ctr">
              <a:buNone/>
            </a:pPr>
            <a:r>
              <a:rPr lang="en-US" b="1" dirty="0" smtClean="0">
                <a:ln>
                  <a:solidFill>
                    <a:srgbClr val="C00000"/>
                  </a:solidFill>
                </a:ln>
                <a:solidFill>
                  <a:schemeClr val="accent6">
                    <a:lumMod val="90000"/>
                  </a:schemeClr>
                </a:solidFill>
              </a:rPr>
              <a:t>Rato Bangala collaborates with Bank Street College of Education in New York City</a:t>
            </a:r>
          </a:p>
        </p:txBody>
      </p:sp>
      <p:grpSp>
        <p:nvGrpSpPr>
          <p:cNvPr id="2" name="Group 5"/>
          <p:cNvGrpSpPr>
            <a:grpSpLocks/>
          </p:cNvGrpSpPr>
          <p:nvPr/>
        </p:nvGrpSpPr>
        <p:grpSpPr bwMode="auto">
          <a:xfrm>
            <a:off x="1828800" y="169101"/>
            <a:ext cx="8324045" cy="5262563"/>
            <a:chOff x="1203325" y="692150"/>
            <a:chExt cx="7582804" cy="4794250"/>
          </a:xfrm>
        </p:grpSpPr>
        <p:pic>
          <p:nvPicPr>
            <p:cNvPr id="15364" name="Picture 7" descr="IMG_1184"/>
            <p:cNvPicPr>
              <a:picLocks noChangeAspect="1" noChangeArrowheads="1"/>
            </p:cNvPicPr>
            <p:nvPr/>
          </p:nvPicPr>
          <p:blipFill>
            <a:blip r:embed="rId2"/>
            <a:srcRect/>
            <a:stretch>
              <a:fillRect/>
            </a:stretch>
          </p:blipFill>
          <p:spPr bwMode="auto">
            <a:xfrm>
              <a:off x="5668279" y="692150"/>
              <a:ext cx="3117850" cy="2338388"/>
            </a:xfrm>
            <a:prstGeom prst="rect">
              <a:avLst/>
            </a:prstGeom>
            <a:noFill/>
            <a:ln w="9525">
              <a:noFill/>
              <a:miter lim="800000"/>
              <a:headEnd/>
              <a:tailEnd/>
            </a:ln>
          </p:spPr>
        </p:pic>
        <p:pic>
          <p:nvPicPr>
            <p:cNvPr id="15365" name="Picture 8" descr="IMG_0020"/>
            <p:cNvPicPr>
              <a:picLocks noChangeAspect="1" noChangeArrowheads="1"/>
            </p:cNvPicPr>
            <p:nvPr/>
          </p:nvPicPr>
          <p:blipFill>
            <a:blip r:embed="rId3"/>
            <a:srcRect/>
            <a:stretch>
              <a:fillRect/>
            </a:stretch>
          </p:blipFill>
          <p:spPr bwMode="auto">
            <a:xfrm>
              <a:off x="1203325" y="692150"/>
              <a:ext cx="3595688" cy="4794250"/>
            </a:xfrm>
            <a:prstGeom prst="rect">
              <a:avLst/>
            </a:prstGeom>
            <a:noFill/>
            <a:ln w="9525">
              <a:noFill/>
              <a:miter lim="800000"/>
              <a:headEnd/>
              <a:tailEnd/>
            </a:ln>
          </p:spPr>
        </p:pic>
        <p:pic>
          <p:nvPicPr>
            <p:cNvPr id="15366" name="Picture 8" descr="Sam Brian's model lesson on Geography and mapping"/>
            <p:cNvPicPr>
              <a:picLocks noChangeAspect="1" noChangeArrowheads="1"/>
            </p:cNvPicPr>
            <p:nvPr/>
          </p:nvPicPr>
          <p:blipFill>
            <a:blip r:embed="rId4"/>
            <a:srcRect l="2472"/>
            <a:stretch>
              <a:fillRect/>
            </a:stretch>
          </p:blipFill>
          <p:spPr bwMode="auto">
            <a:xfrm>
              <a:off x="5653991" y="3162300"/>
              <a:ext cx="3132138" cy="2324100"/>
            </a:xfrm>
            <a:prstGeom prst="rect">
              <a:avLst/>
            </a:prstGeom>
            <a:noFill/>
            <a:ln w="9525">
              <a:noFill/>
              <a:miter lim="800000"/>
              <a:headEnd/>
              <a:tailEnd/>
            </a:ln>
          </p:spPr>
        </p:pic>
      </p:grpSp>
    </p:spTree>
    <p:extLst>
      <p:ext uri="{BB962C8B-B14F-4D97-AF65-F5344CB8AC3E}">
        <p14:creationId xmlns:p14="http://schemas.microsoft.com/office/powerpoint/2010/main" val="250138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Content Placeholder 2"/>
          <p:cNvSpPr>
            <a:spLocks noGrp="1"/>
          </p:cNvSpPr>
          <p:nvPr>
            <p:ph idx="1"/>
          </p:nvPr>
        </p:nvSpPr>
        <p:spPr>
          <a:xfrm>
            <a:off x="1120463" y="2253803"/>
            <a:ext cx="9620518" cy="2665926"/>
          </a:xfrm>
        </p:spPr>
        <p:txBody>
          <a:bodyPr>
            <a:normAutofit/>
          </a:bodyPr>
          <a:lstStyle/>
          <a:p>
            <a:pPr algn="ctr">
              <a:buNone/>
            </a:pPr>
            <a:r>
              <a:rPr lang="en-US" sz="4400" b="1" dirty="0">
                <a:ln>
                  <a:solidFill>
                    <a:srgbClr val="C00000"/>
                  </a:solidFill>
                </a:ln>
                <a:solidFill>
                  <a:schemeClr val="accent6">
                    <a:lumMod val="90000"/>
                  </a:schemeClr>
                </a:solidFill>
              </a:rPr>
              <a:t>Started training teachers from </a:t>
            </a:r>
            <a:r>
              <a:rPr lang="en-US" sz="4400" b="1" dirty="0" smtClean="0">
                <a:ln>
                  <a:solidFill>
                    <a:srgbClr val="C00000"/>
                  </a:solidFill>
                </a:ln>
                <a:solidFill>
                  <a:schemeClr val="accent6">
                    <a:lumMod val="90000"/>
                  </a:schemeClr>
                </a:solidFill>
              </a:rPr>
              <a:t>1997</a:t>
            </a:r>
            <a:endParaRPr lang="en-US" sz="4400" b="1" dirty="0">
              <a:ln>
                <a:solidFill>
                  <a:srgbClr val="C00000"/>
                </a:solidFill>
              </a:ln>
              <a:solidFill>
                <a:schemeClr val="accent6">
                  <a:lumMod val="90000"/>
                </a:schemeClr>
              </a:solidFill>
            </a:endParaRPr>
          </a:p>
          <a:p>
            <a:pPr algn="ctr">
              <a:buNone/>
            </a:pPr>
            <a:r>
              <a:rPr lang="en-US" sz="4400" b="1" dirty="0" err="1" smtClean="0">
                <a:ln>
                  <a:solidFill>
                    <a:srgbClr val="C00000"/>
                  </a:solidFill>
                </a:ln>
                <a:solidFill>
                  <a:schemeClr val="accent6">
                    <a:lumMod val="90000"/>
                  </a:schemeClr>
                </a:solidFill>
              </a:rPr>
              <a:t>Rato</a:t>
            </a:r>
            <a:r>
              <a:rPr lang="en-US" sz="4400" b="1" dirty="0" smtClean="0">
                <a:ln>
                  <a:solidFill>
                    <a:srgbClr val="C00000"/>
                  </a:solidFill>
                </a:ln>
                <a:solidFill>
                  <a:schemeClr val="accent6">
                    <a:lumMod val="90000"/>
                  </a:schemeClr>
                </a:solidFill>
              </a:rPr>
              <a:t> </a:t>
            </a:r>
            <a:r>
              <a:rPr lang="en-US" sz="4400" b="1" dirty="0" err="1" smtClean="0">
                <a:ln>
                  <a:solidFill>
                    <a:srgbClr val="C00000"/>
                  </a:solidFill>
                </a:ln>
                <a:solidFill>
                  <a:schemeClr val="accent6">
                    <a:lumMod val="90000"/>
                  </a:schemeClr>
                </a:solidFill>
              </a:rPr>
              <a:t>Bangala</a:t>
            </a:r>
            <a:r>
              <a:rPr lang="en-US" sz="4400" b="1" dirty="0" smtClean="0">
                <a:ln>
                  <a:solidFill>
                    <a:srgbClr val="C00000"/>
                  </a:solidFill>
                </a:ln>
                <a:solidFill>
                  <a:schemeClr val="accent6">
                    <a:lumMod val="90000"/>
                  </a:schemeClr>
                </a:solidFill>
              </a:rPr>
              <a:t> Foundation established in 2002</a:t>
            </a:r>
            <a:endParaRPr lang="en-US" sz="4400" b="1" dirty="0">
              <a:ln>
                <a:solidFill>
                  <a:srgbClr val="C00000"/>
                </a:solidFill>
              </a:ln>
              <a:solidFill>
                <a:schemeClr val="accent6">
                  <a:lumMod val="90000"/>
                </a:schemeClr>
              </a:solidFill>
            </a:endParaRPr>
          </a:p>
        </p:txBody>
      </p:sp>
    </p:spTree>
    <p:extLst>
      <p:ext uri="{BB962C8B-B14F-4D97-AF65-F5344CB8AC3E}">
        <p14:creationId xmlns:p14="http://schemas.microsoft.com/office/powerpoint/2010/main" val="1482011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981200" y="1676400"/>
            <a:ext cx="8229600" cy="1143000"/>
          </a:xfrm>
        </p:spPr>
        <p:txBody>
          <a:bodyPr>
            <a:normAutofit/>
          </a:bodyPr>
          <a:lstStyle/>
          <a:p>
            <a:r>
              <a:rPr lang="en-US" b="1" dirty="0" smtClean="0">
                <a:ln>
                  <a:solidFill>
                    <a:srgbClr val="C00000"/>
                  </a:solidFill>
                </a:ln>
                <a:solidFill>
                  <a:schemeClr val="accent6">
                    <a:lumMod val="90000"/>
                  </a:schemeClr>
                </a:solidFill>
                <a:latin typeface="Cambria" pitchFamily="18" charset="0"/>
                <a:ea typeface="Calibri" pitchFamily="34" charset="0"/>
                <a:cs typeface="Times New Roman" pitchFamily="18" charset="0"/>
              </a:rPr>
              <a:t>Primary Teacher Training </a:t>
            </a:r>
            <a:r>
              <a:rPr lang="en-US" b="1" dirty="0" err="1" smtClean="0">
                <a:ln>
                  <a:solidFill>
                    <a:srgbClr val="C00000"/>
                  </a:solidFill>
                </a:ln>
                <a:solidFill>
                  <a:schemeClr val="accent6">
                    <a:lumMod val="90000"/>
                  </a:schemeClr>
                </a:solidFill>
                <a:latin typeface="Cambria" pitchFamily="18" charset="0"/>
                <a:ea typeface="Calibri" pitchFamily="34" charset="0"/>
                <a:cs typeface="Times New Roman" pitchFamily="18" charset="0"/>
              </a:rPr>
              <a:t>Programme</a:t>
            </a:r>
            <a:r>
              <a:rPr lang="en-US" b="1" dirty="0" smtClean="0">
                <a:ln>
                  <a:solidFill>
                    <a:srgbClr val="C00000"/>
                  </a:solidFill>
                </a:ln>
                <a:solidFill>
                  <a:schemeClr val="accent6">
                    <a:lumMod val="90000"/>
                  </a:schemeClr>
                </a:solidFill>
                <a:latin typeface="Cambria" pitchFamily="18" charset="0"/>
                <a:ea typeface="Calibri" pitchFamily="34" charset="0"/>
                <a:cs typeface="Times New Roman" pitchFamily="18" charset="0"/>
              </a:rPr>
              <a:t> </a:t>
            </a:r>
            <a:endParaRPr lang="en-US" dirty="0" smtClean="0">
              <a:ln>
                <a:solidFill>
                  <a:srgbClr val="C00000"/>
                </a:solidFill>
              </a:ln>
              <a:solidFill>
                <a:schemeClr val="accent6">
                  <a:lumMod val="90000"/>
                </a:schemeClr>
              </a:solidFill>
            </a:endParaRPr>
          </a:p>
        </p:txBody>
      </p:sp>
      <p:sp>
        <p:nvSpPr>
          <p:cNvPr id="3" name="Content Placeholder 2"/>
          <p:cNvSpPr>
            <a:spLocks noGrp="1"/>
          </p:cNvSpPr>
          <p:nvPr>
            <p:ph idx="1"/>
          </p:nvPr>
        </p:nvSpPr>
        <p:spPr>
          <a:xfrm>
            <a:off x="3810000" y="2971800"/>
            <a:ext cx="5181600" cy="1524000"/>
          </a:xfrm>
        </p:spPr>
        <p:txBody>
          <a:bodyPr/>
          <a:lstStyle/>
          <a:p>
            <a:pPr marL="0" indent="0">
              <a:spcBef>
                <a:spcPct val="0"/>
              </a:spcBef>
              <a:buFont typeface="Wingdings" pitchFamily="2" charset="2"/>
              <a:buChar char="ü"/>
              <a:tabLst>
                <a:tab pos="215900" algn="l"/>
              </a:tabLst>
              <a:defRPr/>
            </a:pPr>
            <a:r>
              <a:rPr lang="en-US" dirty="0" smtClean="0">
                <a:solidFill>
                  <a:schemeClr val="tx1"/>
                </a:solidFill>
                <a:latin typeface="Cambria" pitchFamily="18" charset="0"/>
                <a:ea typeface="Calibri" pitchFamily="34" charset="0"/>
                <a:cs typeface="Times New Roman" pitchFamily="18" charset="0"/>
              </a:rPr>
              <a:t>  234 teachers have graduated </a:t>
            </a:r>
          </a:p>
          <a:p>
            <a:pPr marL="0" indent="0">
              <a:spcBef>
                <a:spcPct val="0"/>
              </a:spcBef>
              <a:buFont typeface="Wingdings" pitchFamily="2" charset="2"/>
              <a:buChar char="ü"/>
              <a:tabLst>
                <a:tab pos="215900" algn="l"/>
              </a:tabLst>
              <a:defRPr/>
            </a:pPr>
            <a:r>
              <a:rPr lang="en-US" dirty="0" smtClean="0">
                <a:solidFill>
                  <a:schemeClr val="tx1"/>
                </a:solidFill>
                <a:latin typeface="Cambria" pitchFamily="18" charset="0"/>
                <a:ea typeface="Calibri" pitchFamily="34" charset="0"/>
                <a:cs typeface="Times New Roman" pitchFamily="18" charset="0"/>
              </a:rPr>
              <a:t>  All sought after and employed</a:t>
            </a:r>
            <a:endParaRPr lang="en-US" sz="1600" dirty="0" smtClean="0">
              <a:latin typeface="Arial" pitchFamily="34" charset="0"/>
            </a:endParaRPr>
          </a:p>
          <a:p>
            <a:pPr>
              <a:buFont typeface="Wingdings" pitchFamily="2" charset="2"/>
              <a:buChar char="ü"/>
              <a:defRPr/>
            </a:pPr>
            <a:endParaRPr lang="en-US" dirty="0"/>
          </a:p>
        </p:txBody>
      </p:sp>
    </p:spTree>
    <p:extLst>
      <p:ext uri="{BB962C8B-B14F-4D97-AF65-F5344CB8AC3E}">
        <p14:creationId xmlns:p14="http://schemas.microsoft.com/office/powerpoint/2010/main" val="148123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343400" y="1524000"/>
            <a:ext cx="3276600" cy="1143000"/>
          </a:xfrm>
        </p:spPr>
        <p:txBody>
          <a:bodyPr>
            <a:noAutofit/>
          </a:bodyPr>
          <a:lstStyle/>
          <a:p>
            <a:r>
              <a:rPr lang="en-US" sz="4400" b="1" dirty="0">
                <a:ln>
                  <a:solidFill>
                    <a:srgbClr val="C00000"/>
                  </a:solidFill>
                </a:ln>
                <a:solidFill>
                  <a:schemeClr val="accent6">
                    <a:lumMod val="90000"/>
                  </a:schemeClr>
                </a:solidFill>
                <a:latin typeface="Cambria" pitchFamily="18" charset="0"/>
                <a:ea typeface="Calibri" pitchFamily="34" charset="0"/>
                <a:cs typeface="Times New Roman" pitchFamily="18" charset="0"/>
              </a:rPr>
              <a:t>Eligibility</a:t>
            </a:r>
            <a:br>
              <a:rPr lang="en-US" sz="4400" b="1" dirty="0">
                <a:ln>
                  <a:solidFill>
                    <a:srgbClr val="C00000"/>
                  </a:solidFill>
                </a:ln>
                <a:solidFill>
                  <a:schemeClr val="accent6">
                    <a:lumMod val="90000"/>
                  </a:schemeClr>
                </a:solidFill>
                <a:latin typeface="Cambria" pitchFamily="18" charset="0"/>
                <a:ea typeface="Calibri" pitchFamily="34" charset="0"/>
                <a:cs typeface="Times New Roman" pitchFamily="18" charset="0"/>
              </a:rPr>
            </a:br>
            <a:endParaRPr lang="en-US" sz="4400" dirty="0">
              <a:ln>
                <a:solidFill>
                  <a:srgbClr val="C00000"/>
                </a:solidFill>
              </a:ln>
              <a:solidFill>
                <a:schemeClr val="accent6">
                  <a:lumMod val="90000"/>
                </a:schemeClr>
              </a:solidFill>
              <a:ea typeface="Calibri" pitchFamily="34" charset="0"/>
              <a:cs typeface="Times New Roman" pitchFamily="18" charset="0"/>
            </a:endParaRPr>
          </a:p>
        </p:txBody>
      </p:sp>
      <p:sp>
        <p:nvSpPr>
          <p:cNvPr id="19459" name="Content Placeholder 2"/>
          <p:cNvSpPr>
            <a:spLocks noGrp="1"/>
          </p:cNvSpPr>
          <p:nvPr>
            <p:ph idx="1"/>
          </p:nvPr>
        </p:nvSpPr>
        <p:spPr>
          <a:xfrm>
            <a:off x="2362200" y="2286000"/>
            <a:ext cx="6553200" cy="1295400"/>
          </a:xfrm>
        </p:spPr>
        <p:txBody>
          <a:bodyPr>
            <a:normAutofit/>
          </a:bodyPr>
          <a:lstStyle/>
          <a:p>
            <a:pPr algn="ctr">
              <a:buFont typeface="Wingdings" pitchFamily="2" charset="2"/>
              <a:buChar char="ü"/>
            </a:pPr>
            <a:r>
              <a:rPr lang="en-US" dirty="0">
                <a:latin typeface="Cambria" pitchFamily="18" charset="0"/>
                <a:ea typeface="Calibri" pitchFamily="34" charset="0"/>
                <a:cs typeface="Times New Roman" pitchFamily="18" charset="0"/>
              </a:rPr>
              <a:t> </a:t>
            </a:r>
            <a:r>
              <a:rPr lang="en-US" dirty="0" smtClean="0">
                <a:solidFill>
                  <a:schemeClr val="tx1"/>
                </a:solidFill>
                <a:latin typeface="Cambria" pitchFamily="18" charset="0"/>
                <a:ea typeface="Calibri" pitchFamily="34" charset="0"/>
                <a:cs typeface="Times New Roman" pitchFamily="18" charset="0"/>
              </a:rPr>
              <a:t>High school degree for PTTP</a:t>
            </a:r>
          </a:p>
          <a:p>
            <a:pPr algn="ctr">
              <a:buFont typeface="Wingdings" pitchFamily="2" charset="2"/>
              <a:buChar char="ü"/>
            </a:pPr>
            <a:r>
              <a:rPr lang="en-US" dirty="0" smtClean="0">
                <a:solidFill>
                  <a:schemeClr val="tx1"/>
                </a:solidFill>
                <a:latin typeface="Cambria" pitchFamily="18" charset="0"/>
                <a:ea typeface="Calibri" pitchFamily="34" charset="0"/>
                <a:cs typeface="Times New Roman" pitchFamily="18" charset="0"/>
              </a:rPr>
              <a:t>     Graduate degree for PGDE</a:t>
            </a:r>
            <a:endParaRPr lang="en-US" dirty="0" smtClean="0">
              <a:solidFill>
                <a:schemeClr val="tx1"/>
              </a:solidFill>
              <a:latin typeface="Arial" charset="0"/>
              <a:ea typeface="Calibri" pitchFamily="34" charset="0"/>
              <a:cs typeface="Times New Roman" pitchFamily="18" charset="0"/>
            </a:endParaRPr>
          </a:p>
          <a:p>
            <a:pPr>
              <a:buFont typeface="Wingdings" pitchFamily="2" charset="2"/>
              <a:buChar char="ü"/>
            </a:pPr>
            <a:endParaRPr lang="en-US" dirty="0" smtClean="0">
              <a:ea typeface="Calibri" pitchFamily="34" charset="0"/>
              <a:cs typeface="Times New Roman" pitchFamily="18" charset="0"/>
            </a:endParaRPr>
          </a:p>
        </p:txBody>
      </p:sp>
    </p:spTree>
    <p:extLst>
      <p:ext uri="{BB962C8B-B14F-4D97-AF65-F5344CB8AC3E}">
        <p14:creationId xmlns:p14="http://schemas.microsoft.com/office/powerpoint/2010/main" val="56602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200400" y="1143000"/>
            <a:ext cx="5029200" cy="1143000"/>
          </a:xfrm>
        </p:spPr>
        <p:txBody>
          <a:bodyPr>
            <a:normAutofit/>
          </a:bodyPr>
          <a:lstStyle/>
          <a:p>
            <a:r>
              <a:rPr lang="en-US" b="1" dirty="0" smtClean="0">
                <a:ln>
                  <a:solidFill>
                    <a:srgbClr val="C00000"/>
                  </a:solidFill>
                </a:ln>
                <a:solidFill>
                  <a:schemeClr val="accent6">
                    <a:lumMod val="90000"/>
                  </a:schemeClr>
                </a:solidFill>
                <a:latin typeface="Cambria" pitchFamily="18" charset="0"/>
                <a:ea typeface="Calibri" pitchFamily="34" charset="0"/>
                <a:cs typeface="Times New Roman" pitchFamily="18" charset="0"/>
              </a:rPr>
              <a:t>Supervised Teaching</a:t>
            </a:r>
            <a:r>
              <a:rPr lang="en-US" sz="2400" dirty="0">
                <a:ln>
                  <a:solidFill>
                    <a:srgbClr val="C00000"/>
                  </a:solidFill>
                </a:ln>
                <a:solidFill>
                  <a:schemeClr val="accent6">
                    <a:lumMod val="90000"/>
                  </a:schemeClr>
                </a:solidFill>
                <a:latin typeface="Arial" charset="0"/>
                <a:ea typeface="Calibri" pitchFamily="34" charset="0"/>
                <a:cs typeface="Times New Roman" pitchFamily="18" charset="0"/>
              </a:rPr>
              <a:t/>
            </a:r>
            <a:br>
              <a:rPr lang="en-US" sz="2400" dirty="0">
                <a:ln>
                  <a:solidFill>
                    <a:srgbClr val="C00000"/>
                  </a:solidFill>
                </a:ln>
                <a:solidFill>
                  <a:schemeClr val="accent6">
                    <a:lumMod val="90000"/>
                  </a:schemeClr>
                </a:solidFill>
                <a:latin typeface="Arial" charset="0"/>
                <a:ea typeface="Calibri" pitchFamily="34" charset="0"/>
                <a:cs typeface="Times New Roman" pitchFamily="18" charset="0"/>
              </a:rPr>
            </a:br>
            <a:endParaRPr lang="en-US" dirty="0" smtClean="0">
              <a:ln>
                <a:solidFill>
                  <a:srgbClr val="C00000"/>
                </a:solidFill>
              </a:ln>
              <a:solidFill>
                <a:schemeClr val="accent6">
                  <a:lumMod val="90000"/>
                </a:schemeClr>
              </a:solidFill>
              <a:ea typeface="Calibri" pitchFamily="34" charset="0"/>
              <a:cs typeface="Times New Roman" pitchFamily="18" charset="0"/>
            </a:endParaRPr>
          </a:p>
        </p:txBody>
      </p:sp>
      <p:sp>
        <p:nvSpPr>
          <p:cNvPr id="3" name="Content Placeholder 2"/>
          <p:cNvSpPr>
            <a:spLocks noGrp="1"/>
          </p:cNvSpPr>
          <p:nvPr>
            <p:ph idx="1"/>
          </p:nvPr>
        </p:nvSpPr>
        <p:spPr>
          <a:xfrm>
            <a:off x="1981200" y="1981200"/>
            <a:ext cx="8458200" cy="3733800"/>
          </a:xfrm>
        </p:spPr>
        <p:txBody>
          <a:bodyPr/>
          <a:lstStyle/>
          <a:p>
            <a:pPr marL="0" indent="0">
              <a:spcBef>
                <a:spcPct val="0"/>
              </a:spcBef>
              <a:buNone/>
              <a:tabLst>
                <a:tab pos="215900" algn="l"/>
              </a:tabLst>
              <a:defRPr/>
            </a:pPr>
            <a:r>
              <a:rPr lang="en-US" sz="2800" dirty="0">
                <a:solidFill>
                  <a:schemeClr val="tx2"/>
                </a:solidFill>
                <a:latin typeface="Cambria" pitchFamily="18" charset="0"/>
                <a:ea typeface="Calibri" pitchFamily="34" charset="0"/>
                <a:cs typeface="Times New Roman" pitchFamily="18" charset="0"/>
              </a:rPr>
              <a:t>This core element of the PTTP consists of four key components:</a:t>
            </a:r>
          </a:p>
          <a:p>
            <a:pPr marL="0" indent="0">
              <a:spcBef>
                <a:spcPct val="0"/>
              </a:spcBef>
              <a:buNone/>
              <a:tabLst>
                <a:tab pos="215900" algn="l"/>
              </a:tabLst>
              <a:defRPr/>
            </a:pPr>
            <a:endParaRPr lang="en-US" sz="2800" dirty="0">
              <a:solidFill>
                <a:schemeClr val="tx2"/>
              </a:solidFill>
              <a:latin typeface="Arial" pitchFamily="34" charset="0"/>
            </a:endParaRPr>
          </a:p>
          <a:p>
            <a:pPr marL="1257300" lvl="2" indent="-457200">
              <a:spcBef>
                <a:spcPct val="0"/>
              </a:spcBef>
              <a:buFont typeface="Wingdings" pitchFamily="2" charset="2"/>
              <a:buChar char="ü"/>
              <a:tabLst>
                <a:tab pos="215900" algn="l"/>
              </a:tabLst>
              <a:defRPr/>
            </a:pPr>
            <a:r>
              <a:rPr lang="en-US" sz="2000" dirty="0">
                <a:solidFill>
                  <a:schemeClr val="tx2"/>
                </a:solidFill>
                <a:latin typeface="Cambria" pitchFamily="18" charset="0"/>
                <a:ea typeface="Calibri" pitchFamily="34" charset="0"/>
                <a:cs typeface="Times New Roman" pitchFamily="18" charset="0"/>
              </a:rPr>
              <a:t>Placement in cooperating schools</a:t>
            </a:r>
            <a:endParaRPr lang="en-US" sz="2000" dirty="0">
              <a:solidFill>
                <a:schemeClr val="tx2"/>
              </a:solidFill>
              <a:latin typeface="Arial" pitchFamily="34" charset="0"/>
            </a:endParaRPr>
          </a:p>
          <a:p>
            <a:pPr marL="1257300" lvl="2" indent="-457200">
              <a:spcBef>
                <a:spcPct val="0"/>
              </a:spcBef>
              <a:buFont typeface="Wingdings" pitchFamily="2" charset="2"/>
              <a:buChar char="ü"/>
              <a:tabLst>
                <a:tab pos="215900" algn="l"/>
              </a:tabLst>
              <a:defRPr/>
            </a:pPr>
            <a:r>
              <a:rPr lang="en-US" sz="2000" dirty="0">
                <a:solidFill>
                  <a:schemeClr val="tx2"/>
                </a:solidFill>
                <a:latin typeface="Cambria" pitchFamily="18" charset="0"/>
                <a:ea typeface="Calibri" pitchFamily="34" charset="0"/>
                <a:cs typeface="Times New Roman" pitchFamily="18" charset="0"/>
              </a:rPr>
              <a:t>Attendance at weekly </a:t>
            </a:r>
            <a:r>
              <a:rPr lang="en-US" sz="2000" dirty="0">
                <a:solidFill>
                  <a:schemeClr val="tx2"/>
                </a:solidFill>
                <a:latin typeface="Arial"/>
                <a:ea typeface="Calibri" pitchFamily="34" charset="0"/>
                <a:cs typeface="Times New Roman" pitchFamily="18" charset="0"/>
              </a:rPr>
              <a:t>“</a:t>
            </a:r>
            <a:r>
              <a:rPr lang="en-US" sz="2000" dirty="0">
                <a:solidFill>
                  <a:schemeClr val="tx2"/>
                </a:solidFill>
                <a:latin typeface="Cambria" pitchFamily="18" charset="0"/>
                <a:ea typeface="Calibri" pitchFamily="34" charset="0"/>
                <a:cs typeface="Times New Roman" pitchFamily="18" charset="0"/>
              </a:rPr>
              <a:t>advisement group</a:t>
            </a:r>
            <a:r>
              <a:rPr lang="en-US" sz="2000" dirty="0">
                <a:solidFill>
                  <a:schemeClr val="tx2"/>
                </a:solidFill>
                <a:latin typeface="Arial"/>
                <a:ea typeface="Calibri" pitchFamily="34" charset="0"/>
                <a:cs typeface="Times New Roman" pitchFamily="18" charset="0"/>
              </a:rPr>
              <a:t>”</a:t>
            </a:r>
            <a:r>
              <a:rPr lang="en-US" sz="2000" dirty="0">
                <a:solidFill>
                  <a:schemeClr val="tx2"/>
                </a:solidFill>
                <a:latin typeface="Cambria" pitchFamily="18" charset="0"/>
                <a:ea typeface="Calibri" pitchFamily="34" charset="0"/>
                <a:cs typeface="Times New Roman" pitchFamily="18" charset="0"/>
              </a:rPr>
              <a:t> meetings</a:t>
            </a:r>
            <a:endParaRPr lang="en-US" sz="2000" dirty="0">
              <a:solidFill>
                <a:schemeClr val="tx2"/>
              </a:solidFill>
              <a:latin typeface="Arial" pitchFamily="34" charset="0"/>
            </a:endParaRPr>
          </a:p>
          <a:p>
            <a:pPr marL="1257300" lvl="2" indent="-457200">
              <a:spcBef>
                <a:spcPct val="0"/>
              </a:spcBef>
              <a:buFont typeface="Wingdings" pitchFamily="2" charset="2"/>
              <a:buChar char="ü"/>
              <a:tabLst>
                <a:tab pos="215900" algn="l"/>
              </a:tabLst>
              <a:defRPr/>
            </a:pPr>
            <a:r>
              <a:rPr lang="en-US" sz="2000" dirty="0">
                <a:solidFill>
                  <a:schemeClr val="tx2"/>
                </a:solidFill>
                <a:latin typeface="Cambria" pitchFamily="18" charset="0"/>
                <a:ea typeface="Calibri" pitchFamily="34" charset="0"/>
                <a:cs typeface="Times New Roman" pitchFamily="18" charset="0"/>
              </a:rPr>
              <a:t>Individual meetings between each trainee and his or her advisor </a:t>
            </a:r>
            <a:endParaRPr lang="en-US" sz="2000" dirty="0">
              <a:solidFill>
                <a:schemeClr val="tx2"/>
              </a:solidFill>
              <a:latin typeface="Arial" pitchFamily="34" charset="0"/>
            </a:endParaRPr>
          </a:p>
          <a:p>
            <a:pPr marL="1257300" lvl="2" indent="-457200">
              <a:spcBef>
                <a:spcPct val="0"/>
              </a:spcBef>
              <a:buFont typeface="Wingdings" pitchFamily="2" charset="2"/>
              <a:buChar char="ü"/>
              <a:tabLst>
                <a:tab pos="215900" algn="l"/>
              </a:tabLst>
              <a:defRPr/>
            </a:pPr>
            <a:r>
              <a:rPr lang="en-US" sz="2000" dirty="0">
                <a:solidFill>
                  <a:schemeClr val="tx2"/>
                </a:solidFill>
                <a:latin typeface="Cambria" pitchFamily="18" charset="0"/>
                <a:ea typeface="Calibri" pitchFamily="34" charset="0"/>
                <a:cs typeface="Times New Roman" pitchFamily="18" charset="0"/>
              </a:rPr>
              <a:t>Long trip outside the valley for community study</a:t>
            </a:r>
            <a:endParaRPr lang="en-US" sz="2000" dirty="0">
              <a:solidFill>
                <a:schemeClr val="tx2"/>
              </a:solidFill>
              <a:latin typeface="Arial" pitchFamily="34" charset="0"/>
            </a:endParaRPr>
          </a:p>
          <a:p>
            <a:pPr marL="857250" lvl="1" indent="-457200">
              <a:buFont typeface="Wingdings" pitchFamily="2" charset="2"/>
              <a:buChar char="§"/>
              <a:defRPr/>
            </a:pPr>
            <a:endParaRPr lang="en-US" dirty="0"/>
          </a:p>
        </p:txBody>
      </p:sp>
    </p:spTree>
    <p:extLst>
      <p:ext uri="{BB962C8B-B14F-4D97-AF65-F5344CB8AC3E}">
        <p14:creationId xmlns:p14="http://schemas.microsoft.com/office/powerpoint/2010/main" val="33050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Nature Illustration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2167F96A-C2ED-4D5B-8EFB-A18C6982D36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1508</Words>
  <Application>Microsoft Office PowerPoint</Application>
  <PresentationFormat>Widescreen</PresentationFormat>
  <Paragraphs>192</Paragraphs>
  <Slides>48</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Arial</vt:lpstr>
      <vt:lpstr>Calibri</vt:lpstr>
      <vt:lpstr>Cambria</vt:lpstr>
      <vt:lpstr>Century Schoolbook</vt:lpstr>
      <vt:lpstr>Harrington</vt:lpstr>
      <vt:lpstr>Segoe Print</vt:lpstr>
      <vt:lpstr>Times New Roman</vt:lpstr>
      <vt:lpstr>Wingdings</vt:lpstr>
      <vt:lpstr>Nature Illustration 16x9</vt:lpstr>
      <vt:lpstr>Training teachers to implement holistic lessons in the classroom</vt:lpstr>
      <vt:lpstr>PowerPoint Presentation</vt:lpstr>
      <vt:lpstr>PowerPoint Presentation</vt:lpstr>
      <vt:lpstr>PowerPoint Presentation</vt:lpstr>
      <vt:lpstr>PowerPoint Presentation</vt:lpstr>
      <vt:lpstr>PowerPoint Presentation</vt:lpstr>
      <vt:lpstr>Primary Teacher Training Programme </vt:lpstr>
      <vt:lpstr>Eligibility </vt:lpstr>
      <vt:lpstr>Supervised Teaching </vt:lpstr>
      <vt:lpstr>Evaluation </vt:lpstr>
      <vt:lpstr>PowerPoint Presentation</vt:lpstr>
      <vt:lpstr>Bakery Study  Social Studies    </vt:lpstr>
      <vt:lpstr>Learning</vt:lpstr>
      <vt:lpstr>Curriculum Sequence (22 lessons)   </vt:lpstr>
      <vt:lpstr>Lesson: 1  Topic: Pre-trip lesson on Bakery</vt:lpstr>
      <vt:lpstr>  Read to the students  </vt:lpstr>
      <vt:lpstr>Lesson: 11  Topic: Baking Oatmeal Cookies</vt:lpstr>
      <vt:lpstr>PowerPoint Presentation</vt:lpstr>
      <vt:lpstr>PowerPoint Presentation</vt:lpstr>
      <vt:lpstr>Lesson: 18    Topic: Jobs</vt:lpstr>
      <vt:lpstr>PowerPoint Presentation</vt:lpstr>
      <vt:lpstr>PowerPoint Presentation</vt:lpstr>
      <vt:lpstr>The Bakery Study as  Students Experienced it </vt:lpstr>
      <vt:lpstr>Bakery study</vt:lpstr>
      <vt:lpstr>PowerPoint Presentation</vt:lpstr>
      <vt:lpstr>Bakery study – Grade 1</vt:lpstr>
      <vt:lpstr>PowerPoint Presentation</vt:lpstr>
      <vt:lpstr>PowerPoint Presentation</vt:lpstr>
      <vt:lpstr> We visited Dhokaima café bakery and the baker was baking cake .I enjoyed him making the cream for decorating the cake. </vt:lpstr>
      <vt:lpstr>Recipes for our Bakery</vt:lpstr>
      <vt:lpstr>Strawberry milkshake</vt:lpstr>
      <vt:lpstr>We went shopping</vt:lpstr>
      <vt:lpstr>PowerPoint Presentation</vt:lpstr>
      <vt:lpstr>PowerPoint Presentation</vt:lpstr>
      <vt:lpstr>PowerPoint Presentation</vt:lpstr>
      <vt:lpstr>We baked butter cake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2014-09-08T03:52:24Z</dcterms:created>
  <dcterms:modified xsi:type="dcterms:W3CDTF">2014-09-16T04:43:02Z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TC034313779991</vt:lpwstr>
  </property>
</Properties>
</file>